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anose="020B0604020202020204" charset="0"/>
      <p:regular r:id="rId15"/>
    </p:embeddedFont>
    <p:embeddedFont>
      <p:font typeface="Poppins" panose="00000500000000000000" pitchFamily="2" charset="0"/>
      <p:regular r:id="rId16"/>
      <p:bold r:id="rId17"/>
      <p:italic r:id="rId18"/>
      <p:boldItalic r:id="rId19"/>
    </p:embeddedFont>
    <p:embeddedFont>
      <p:font typeface="The Seaso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7A9D0-706A-4F0C-933E-449F73713C5B}" type="datetimeFigureOut">
              <a:rPr lang="en-IN" smtClean="0"/>
              <a:t>17-05-2024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B552F-5E4A-4AC0-B6BC-5B88CED6B6D3}" type="slidenum">
              <a:rPr lang="en-IN" smtClean="0"/>
              <a:t>‹#›</a:t>
            </a:fld>
            <a:endParaRPr lang="en-IN"/>
          </a:p>
        </p:txBody>
      </p:sp>
    </p:spTree>
    <p:extLst>
      <p:ext uri="{BB962C8B-B14F-4D97-AF65-F5344CB8AC3E}">
        <p14:creationId xmlns:p14="http://schemas.microsoft.com/office/powerpoint/2010/main" val="639144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4B552F-5E4A-4AC0-B6BC-5B88CED6B6D3}" type="slidenum">
              <a:rPr lang="en-IN" smtClean="0"/>
              <a:t>8</a:t>
            </a:fld>
            <a:endParaRPr lang="en-IN"/>
          </a:p>
        </p:txBody>
      </p:sp>
    </p:spTree>
    <p:extLst>
      <p:ext uri="{BB962C8B-B14F-4D97-AF65-F5344CB8AC3E}">
        <p14:creationId xmlns:p14="http://schemas.microsoft.com/office/powerpoint/2010/main" val="398297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4B552F-5E4A-4AC0-B6BC-5B88CED6B6D3}" type="slidenum">
              <a:rPr lang="en-IN" smtClean="0"/>
              <a:t>11</a:t>
            </a:fld>
            <a:endParaRPr lang="en-IN"/>
          </a:p>
        </p:txBody>
      </p:sp>
    </p:spTree>
    <p:extLst>
      <p:ext uri="{BB962C8B-B14F-4D97-AF65-F5344CB8AC3E}">
        <p14:creationId xmlns:p14="http://schemas.microsoft.com/office/powerpoint/2010/main" val="2467912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87244" y="-390004"/>
            <a:ext cx="7911060" cy="11067008"/>
            <a:chOff x="0" y="0"/>
            <a:chExt cx="2083571" cy="2914768"/>
          </a:xfrm>
        </p:grpSpPr>
        <p:sp>
          <p:nvSpPr>
            <p:cNvPr id="3" name="Freeform 3"/>
            <p:cNvSpPr/>
            <p:nvPr/>
          </p:nvSpPr>
          <p:spPr>
            <a:xfrm>
              <a:off x="0" y="0"/>
              <a:ext cx="2083571" cy="2914767"/>
            </a:xfrm>
            <a:custGeom>
              <a:avLst/>
              <a:gdLst/>
              <a:ahLst/>
              <a:cxnLst/>
              <a:rect l="l" t="t" r="r" b="b"/>
              <a:pathLst>
                <a:path w="2083571" h="2914767">
                  <a:moveTo>
                    <a:pt x="0" y="0"/>
                  </a:moveTo>
                  <a:lnTo>
                    <a:pt x="2083571" y="0"/>
                  </a:lnTo>
                  <a:lnTo>
                    <a:pt x="2083571" y="2914767"/>
                  </a:lnTo>
                  <a:lnTo>
                    <a:pt x="0" y="2914767"/>
                  </a:lnTo>
                  <a:close/>
                </a:path>
              </a:pathLst>
            </a:custGeom>
            <a:solidFill>
              <a:srgbClr val="000000"/>
            </a:solidFill>
          </p:spPr>
        </p:sp>
        <p:sp>
          <p:nvSpPr>
            <p:cNvPr id="4" name="TextBox 4"/>
            <p:cNvSpPr txBox="1"/>
            <p:nvPr/>
          </p:nvSpPr>
          <p:spPr>
            <a:xfrm>
              <a:off x="0" y="-57150"/>
              <a:ext cx="2083571" cy="297191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83993" y="2260736"/>
            <a:ext cx="4348122" cy="1627553"/>
          </a:xfrm>
          <a:prstGeom prst="rect">
            <a:avLst/>
          </a:prstGeom>
        </p:spPr>
        <p:txBody>
          <a:bodyPr lIns="0" tIns="0" rIns="0" bIns="0" rtlCol="0" anchor="t">
            <a:spAutoFit/>
          </a:bodyPr>
          <a:lstStyle/>
          <a:p>
            <a:pPr algn="l">
              <a:lnSpc>
                <a:spcPts val="12288"/>
              </a:lnSpc>
            </a:pPr>
            <a:r>
              <a:rPr lang="en-US" sz="11378">
                <a:solidFill>
                  <a:srgbClr val="8D6F22"/>
                </a:solidFill>
                <a:latin typeface="The Seasons Bold"/>
              </a:rPr>
              <a:t>Task 3</a:t>
            </a:r>
          </a:p>
        </p:txBody>
      </p:sp>
      <p:sp>
        <p:nvSpPr>
          <p:cNvPr id="6" name="TextBox 6"/>
          <p:cNvSpPr txBox="1"/>
          <p:nvPr/>
        </p:nvSpPr>
        <p:spPr>
          <a:xfrm>
            <a:off x="680961" y="4104381"/>
            <a:ext cx="7587880" cy="1806811"/>
          </a:xfrm>
          <a:prstGeom prst="rect">
            <a:avLst/>
          </a:prstGeom>
        </p:spPr>
        <p:txBody>
          <a:bodyPr lIns="0" tIns="0" rIns="0" bIns="0" rtlCol="0" anchor="t">
            <a:spAutoFit/>
          </a:bodyPr>
          <a:lstStyle/>
          <a:p>
            <a:pPr algn="ctr">
              <a:lnSpc>
                <a:spcPts val="7218"/>
              </a:lnSpc>
            </a:pPr>
            <a:r>
              <a:rPr lang="en-US" sz="4246" spc="501">
                <a:solidFill>
                  <a:srgbClr val="000000"/>
                </a:solidFill>
                <a:latin typeface="Poppins"/>
              </a:rPr>
              <a:t>HOTEL AGGREGATOR ANALYSIS</a:t>
            </a:r>
          </a:p>
        </p:txBody>
      </p:sp>
      <p:grpSp>
        <p:nvGrpSpPr>
          <p:cNvPr id="7" name="Group 7"/>
          <p:cNvGrpSpPr/>
          <p:nvPr/>
        </p:nvGrpSpPr>
        <p:grpSpPr>
          <a:xfrm>
            <a:off x="9144000" y="2136911"/>
            <a:ext cx="8319513" cy="6757242"/>
            <a:chOff x="0" y="0"/>
            <a:chExt cx="1288910" cy="1046874"/>
          </a:xfrm>
        </p:grpSpPr>
        <p:sp>
          <p:nvSpPr>
            <p:cNvPr id="8" name="Freeform 8"/>
            <p:cNvSpPr/>
            <p:nvPr/>
          </p:nvSpPr>
          <p:spPr>
            <a:xfrm>
              <a:off x="0" y="0"/>
              <a:ext cx="1288910" cy="1046874"/>
            </a:xfrm>
            <a:custGeom>
              <a:avLst/>
              <a:gdLst/>
              <a:ahLst/>
              <a:cxnLst/>
              <a:rect l="l" t="t" r="r" b="b"/>
              <a:pathLst>
                <a:path w="1288910" h="1046874">
                  <a:moveTo>
                    <a:pt x="0" y="0"/>
                  </a:moveTo>
                  <a:lnTo>
                    <a:pt x="1288910" y="0"/>
                  </a:lnTo>
                  <a:lnTo>
                    <a:pt x="1288910" y="1046874"/>
                  </a:lnTo>
                  <a:lnTo>
                    <a:pt x="0" y="1046874"/>
                  </a:lnTo>
                  <a:close/>
                </a:path>
              </a:pathLst>
            </a:custGeom>
            <a:blipFill>
              <a:blip r:embed="rId2"/>
              <a:stretch>
                <a:fillRect l="-10954" r="-10954"/>
              </a:stretch>
            </a:blipFill>
          </p:spPr>
        </p:sp>
      </p:grpSp>
      <p:sp>
        <p:nvSpPr>
          <p:cNvPr id="9" name="Freeform 9"/>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5925847"/>
            <a:ext cx="7240140" cy="3715004"/>
          </a:xfrm>
          <a:prstGeom prst="rect">
            <a:avLst/>
          </a:prstGeom>
        </p:spPr>
        <p:txBody>
          <a:bodyPr lIns="0" tIns="0" rIns="0" bIns="0" rtlCol="0" anchor="t">
            <a:spAutoFit/>
          </a:bodyPr>
          <a:lstStyle/>
          <a:p>
            <a:pPr algn="l">
              <a:lnSpc>
                <a:spcPts val="5205"/>
              </a:lnSpc>
            </a:pPr>
            <a:endParaRPr/>
          </a:p>
          <a:p>
            <a:pPr algn="l">
              <a:lnSpc>
                <a:spcPts val="5205"/>
              </a:lnSpc>
            </a:pPr>
            <a:r>
              <a:rPr lang="en-US" sz="3718">
                <a:solidFill>
                  <a:srgbClr val="000000"/>
                </a:solidFill>
                <a:latin typeface="Poppins"/>
              </a:rPr>
              <a:t>BY: DEEPANSHU JOSHI</a:t>
            </a:r>
          </a:p>
          <a:p>
            <a:pPr algn="l">
              <a:lnSpc>
                <a:spcPts val="5205"/>
              </a:lnSpc>
            </a:pPr>
            <a:r>
              <a:rPr lang="en-US" sz="3718">
                <a:solidFill>
                  <a:srgbClr val="000000"/>
                </a:solidFill>
                <a:latin typeface="Poppins"/>
              </a:rPr>
              <a:t>PROFILE: DATA ANALYST INTERN</a:t>
            </a:r>
          </a:p>
          <a:p>
            <a:pPr algn="l">
              <a:lnSpc>
                <a:spcPts val="5205"/>
              </a:lnSpc>
            </a:pPr>
            <a:r>
              <a:rPr lang="en-US" sz="3718">
                <a:solidFill>
                  <a:srgbClr val="000000"/>
                </a:solidFill>
                <a:latin typeface="Poppins"/>
              </a:rPr>
              <a:t>BATCH: MIP-DA-07</a:t>
            </a:r>
          </a:p>
          <a:p>
            <a:pPr algn="l">
              <a:lnSpc>
                <a:spcPts val="2827"/>
              </a:lnSpc>
            </a:pPr>
            <a:endParaRPr lang="en-US" sz="3718">
              <a:solidFill>
                <a:srgbClr val="000000"/>
              </a:solidFill>
              <a:latin typeface="Poppins"/>
            </a:endParaRPr>
          </a:p>
          <a:p>
            <a:pPr algn="l">
              <a:lnSpc>
                <a:spcPts val="2827"/>
              </a:lnSpc>
            </a:pPr>
            <a:endParaRPr lang="en-US" sz="3718">
              <a:solidFill>
                <a:srgbClr val="000000"/>
              </a:solidFill>
              <a:latin typeface="Poppins"/>
            </a:endParaRPr>
          </a:p>
          <a:p>
            <a:pPr algn="l">
              <a:lnSpc>
                <a:spcPts val="2827"/>
              </a:lnSpc>
            </a:pPr>
            <a:endParaRPr lang="en-US" sz="3718">
              <a:solidFill>
                <a:srgbClr val="000000"/>
              </a:solidFill>
              <a:latin typeface="Poppins"/>
            </a:endParaRPr>
          </a:p>
        </p:txBody>
      </p:sp>
      <p:grpSp>
        <p:nvGrpSpPr>
          <p:cNvPr id="11" name="Group 11"/>
          <p:cNvGrpSpPr/>
          <p:nvPr/>
        </p:nvGrpSpPr>
        <p:grpSpPr>
          <a:xfrm rot="-5400000">
            <a:off x="10815980" y="7423279"/>
            <a:ext cx="532129" cy="2941746"/>
            <a:chOff x="0" y="0"/>
            <a:chExt cx="140149" cy="774781"/>
          </a:xfrm>
        </p:grpSpPr>
        <p:sp>
          <p:nvSpPr>
            <p:cNvPr id="12" name="Freeform 12"/>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3" name="TextBox 13"/>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15399" y="0"/>
            <a:ext cx="9393961" cy="10287000"/>
            <a:chOff x="0" y="0"/>
            <a:chExt cx="2867770" cy="2709333"/>
          </a:xfrm>
        </p:grpSpPr>
        <p:sp>
          <p:nvSpPr>
            <p:cNvPr id="3" name="Freeform 3"/>
            <p:cNvSpPr/>
            <p:nvPr/>
          </p:nvSpPr>
          <p:spPr>
            <a:xfrm>
              <a:off x="0" y="0"/>
              <a:ext cx="2867770" cy="2709333"/>
            </a:xfrm>
            <a:custGeom>
              <a:avLst/>
              <a:gdLst/>
              <a:ahLst/>
              <a:cxnLst/>
              <a:rect l="l" t="t" r="r" b="b"/>
              <a:pathLst>
                <a:path w="2867770" h="2709333">
                  <a:moveTo>
                    <a:pt x="0" y="0"/>
                  </a:moveTo>
                  <a:lnTo>
                    <a:pt x="2867770" y="0"/>
                  </a:lnTo>
                  <a:lnTo>
                    <a:pt x="2867770" y="2709333"/>
                  </a:lnTo>
                  <a:lnTo>
                    <a:pt x="0" y="2709333"/>
                  </a:lnTo>
                  <a:close/>
                </a:path>
              </a:pathLst>
            </a:custGeom>
            <a:solidFill>
              <a:srgbClr val="000000"/>
            </a:solidFill>
          </p:spPr>
        </p:sp>
        <p:sp>
          <p:nvSpPr>
            <p:cNvPr id="4" name="TextBox 4"/>
            <p:cNvSpPr txBox="1"/>
            <p:nvPr/>
          </p:nvSpPr>
          <p:spPr>
            <a:xfrm>
              <a:off x="0" y="-57150"/>
              <a:ext cx="2867770" cy="276648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4110" y="114297"/>
            <a:ext cx="5977105" cy="1671422"/>
            <a:chOff x="0" y="-40139"/>
            <a:chExt cx="1574217" cy="440210"/>
          </a:xfrm>
        </p:grpSpPr>
        <p:sp>
          <p:nvSpPr>
            <p:cNvPr id="6" name="Freeform 6"/>
            <p:cNvSpPr/>
            <p:nvPr/>
          </p:nvSpPr>
          <p:spPr>
            <a:xfrm>
              <a:off x="0" y="0"/>
              <a:ext cx="1574217" cy="400071"/>
            </a:xfrm>
            <a:custGeom>
              <a:avLst/>
              <a:gdLst/>
              <a:ahLst/>
              <a:cxnLst/>
              <a:rect l="l" t="t" r="r" b="b"/>
              <a:pathLst>
                <a:path w="1574217" h="400071">
                  <a:moveTo>
                    <a:pt x="0" y="0"/>
                  </a:moveTo>
                  <a:lnTo>
                    <a:pt x="1574217" y="0"/>
                  </a:lnTo>
                  <a:lnTo>
                    <a:pt x="1574217" y="400071"/>
                  </a:lnTo>
                  <a:lnTo>
                    <a:pt x="0" y="400071"/>
                  </a:lnTo>
                  <a:close/>
                </a:path>
              </a:pathLst>
            </a:custGeom>
            <a:solidFill>
              <a:srgbClr val="8D6F22"/>
            </a:solidFill>
          </p:spPr>
        </p:sp>
        <p:sp>
          <p:nvSpPr>
            <p:cNvPr id="7" name="TextBox 7"/>
            <p:cNvSpPr txBox="1"/>
            <p:nvPr/>
          </p:nvSpPr>
          <p:spPr>
            <a:xfrm>
              <a:off x="0" y="-40139"/>
              <a:ext cx="1574217" cy="440209"/>
            </a:xfrm>
            <a:prstGeom prst="rect">
              <a:avLst/>
            </a:prstGeom>
          </p:spPr>
          <p:txBody>
            <a:bodyPr lIns="50800" tIns="50800" rIns="50800" bIns="50800" rtlCol="0" anchor="ctr"/>
            <a:lstStyle/>
            <a:p>
              <a:pPr algn="ctr">
                <a:lnSpc>
                  <a:spcPts val="4759"/>
                </a:lnSpc>
              </a:pPr>
              <a:r>
                <a:rPr lang="en-US" sz="3399" dirty="0">
                  <a:solidFill>
                    <a:srgbClr val="FFFFFF"/>
                  </a:solidFill>
                  <a:latin typeface="Poppins"/>
                </a:rPr>
                <a:t>Property Type and Room Analysis</a:t>
              </a:r>
            </a:p>
          </p:txBody>
        </p:sp>
      </p:grpSp>
      <p:sp>
        <p:nvSpPr>
          <p:cNvPr id="8" name="Freeform 8"/>
          <p:cNvSpPr/>
          <p:nvPr/>
        </p:nvSpPr>
        <p:spPr>
          <a:xfrm>
            <a:off x="9557150" y="2781300"/>
            <a:ext cx="8424723" cy="5543931"/>
          </a:xfrm>
          <a:custGeom>
            <a:avLst/>
            <a:gdLst/>
            <a:ahLst/>
            <a:cxnLst/>
            <a:rect l="l" t="t" r="r" b="b"/>
            <a:pathLst>
              <a:path w="9907209" h="5543931">
                <a:moveTo>
                  <a:pt x="0" y="0"/>
                </a:moveTo>
                <a:lnTo>
                  <a:pt x="9907209" y="0"/>
                </a:lnTo>
                <a:lnTo>
                  <a:pt x="9907209" y="5543930"/>
                </a:lnTo>
                <a:lnTo>
                  <a:pt x="0" y="5543930"/>
                </a:lnTo>
                <a:lnTo>
                  <a:pt x="0" y="0"/>
                </a:lnTo>
                <a:close/>
              </a:path>
            </a:pathLst>
          </a:custGeom>
          <a:blipFill>
            <a:blip r:embed="rId2"/>
            <a:stretch>
              <a:fillRect/>
            </a:stretch>
          </a:blipFill>
        </p:spPr>
      </p:sp>
      <p:sp>
        <p:nvSpPr>
          <p:cNvPr id="9" name="TextBox 9"/>
          <p:cNvSpPr txBox="1"/>
          <p:nvPr/>
        </p:nvSpPr>
        <p:spPr>
          <a:xfrm>
            <a:off x="431769" y="2338026"/>
            <a:ext cx="7950231" cy="6895734"/>
          </a:xfrm>
          <a:prstGeom prst="rect">
            <a:avLst/>
          </a:prstGeom>
        </p:spPr>
        <p:txBody>
          <a:bodyPr wrap="square" lIns="0" tIns="0" rIns="0" bIns="0" rtlCol="0" anchor="t">
            <a:spAutoFit/>
          </a:bodyPr>
          <a:lstStyle/>
          <a:p>
            <a:pPr marL="457200" indent="-457200">
              <a:lnSpc>
                <a:spcPts val="3639"/>
              </a:lnSpc>
              <a:spcBef>
                <a:spcPct val="0"/>
              </a:spcBef>
              <a:buFont typeface="Arial" panose="020B0604020202020204" pitchFamily="34" charset="0"/>
              <a:buChar char="•"/>
            </a:pPr>
            <a:r>
              <a:rPr lang="en-US" sz="2400" dirty="0">
                <a:solidFill>
                  <a:srgbClr val="000000"/>
                </a:solidFill>
                <a:latin typeface="Poppins"/>
              </a:rPr>
              <a:t>Host Listings: Positive correlation between host_listings_count and host_total_listings_count. “Entire rental unit” makes up 64.80% of host_listings_count.</a:t>
            </a:r>
          </a:p>
          <a:p>
            <a:pPr marL="457200" indent="-457200">
              <a:lnSpc>
                <a:spcPts val="3639"/>
              </a:lnSpc>
              <a:spcBef>
                <a:spcPct val="0"/>
              </a:spcBef>
              <a:buFont typeface="Arial" panose="020B0604020202020204" pitchFamily="34" charset="0"/>
              <a:buChar char="•"/>
            </a:pPr>
            <a:r>
              <a:rPr lang="en-US" sz="2400" dirty="0">
                <a:solidFill>
                  <a:srgbClr val="000000"/>
                </a:solidFill>
                <a:latin typeface="Poppins"/>
              </a:rPr>
              <a:t>Accommodates: “Entire home/apt” leads with an average count of 16, which is 166.67% higher than “Hotel room”.</a:t>
            </a:r>
          </a:p>
          <a:p>
            <a:pPr marL="457200" indent="-457200">
              <a:lnSpc>
                <a:spcPts val="3639"/>
              </a:lnSpc>
              <a:spcBef>
                <a:spcPct val="0"/>
              </a:spcBef>
              <a:buFont typeface="Arial" panose="020B0604020202020204" pitchFamily="34" charset="0"/>
              <a:buChar char="•"/>
            </a:pPr>
            <a:r>
              <a:rPr lang="en-US" sz="2400" dirty="0">
                <a:solidFill>
                  <a:srgbClr val="000000"/>
                </a:solidFill>
                <a:latin typeface="Poppins"/>
              </a:rPr>
              <a:t>Instant Bookable: “Entire home/apt” has the highest count at 16,887, which is 18,874.16% more than “Hotel room” and represents 72.84% of the total instant_bookable counts.</a:t>
            </a:r>
          </a:p>
          <a:p>
            <a:pPr>
              <a:lnSpc>
                <a:spcPts val="3639"/>
              </a:lnSpc>
              <a:spcBef>
                <a:spcPct val="0"/>
              </a:spcBef>
            </a:pPr>
            <a:endParaRPr lang="en-US" sz="2400" dirty="0">
              <a:solidFill>
                <a:srgbClr val="000000"/>
              </a:solidFill>
              <a:latin typeface="Poppins"/>
            </a:endParaRPr>
          </a:p>
          <a:p>
            <a:pPr>
              <a:lnSpc>
                <a:spcPts val="3639"/>
              </a:lnSpc>
              <a:spcBef>
                <a:spcPct val="0"/>
              </a:spcBef>
            </a:pPr>
            <a:r>
              <a:rPr lang="en-US" sz="2400" dirty="0">
                <a:solidFill>
                  <a:srgbClr val="000000"/>
                </a:solidFill>
                <a:latin typeface="Poppins"/>
              </a:rPr>
              <a:t>These statistics highlight the dominance of “Entire home/apt” in the market in terms of availability and guest capacity.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60101" y="983294"/>
            <a:ext cx="7509124" cy="1000274"/>
          </a:xfrm>
          <a:prstGeom prst="rect">
            <a:avLst/>
          </a:prstGeom>
        </p:spPr>
        <p:txBody>
          <a:bodyPr wrap="square" lIns="0" tIns="0" rIns="0" bIns="0" rtlCol="0" anchor="t">
            <a:spAutoFit/>
          </a:bodyPr>
          <a:lstStyle/>
          <a:p>
            <a:pPr algn="l">
              <a:lnSpc>
                <a:spcPts val="7776"/>
              </a:lnSpc>
            </a:pPr>
            <a:r>
              <a:rPr lang="en-US" sz="7200" dirty="0">
                <a:solidFill>
                  <a:srgbClr val="8D6F22"/>
                </a:solidFill>
                <a:latin typeface="The Seasons Bold"/>
              </a:rPr>
              <a:t>Recommendation</a:t>
            </a:r>
          </a:p>
        </p:txBody>
      </p:sp>
      <p:grpSp>
        <p:nvGrpSpPr>
          <p:cNvPr id="3" name="Group 3"/>
          <p:cNvGrpSpPr/>
          <p:nvPr/>
        </p:nvGrpSpPr>
        <p:grpSpPr>
          <a:xfrm>
            <a:off x="11213378" y="0"/>
            <a:ext cx="7074622" cy="10287000"/>
            <a:chOff x="0" y="0"/>
            <a:chExt cx="1863275" cy="2709333"/>
          </a:xfrm>
        </p:grpSpPr>
        <p:sp>
          <p:nvSpPr>
            <p:cNvPr id="4" name="Freeform 4"/>
            <p:cNvSpPr/>
            <p:nvPr/>
          </p:nvSpPr>
          <p:spPr>
            <a:xfrm>
              <a:off x="0" y="0"/>
              <a:ext cx="1863275" cy="2709333"/>
            </a:xfrm>
            <a:custGeom>
              <a:avLst/>
              <a:gdLst/>
              <a:ahLst/>
              <a:cxnLst/>
              <a:rect l="l" t="t" r="r" b="b"/>
              <a:pathLst>
                <a:path w="1863275" h="2709333">
                  <a:moveTo>
                    <a:pt x="0" y="0"/>
                  </a:moveTo>
                  <a:lnTo>
                    <a:pt x="1863275" y="0"/>
                  </a:lnTo>
                  <a:lnTo>
                    <a:pt x="1863275" y="2709333"/>
                  </a:lnTo>
                  <a:lnTo>
                    <a:pt x="0" y="2709333"/>
                  </a:lnTo>
                  <a:close/>
                </a:path>
              </a:pathLst>
            </a:custGeom>
            <a:solidFill>
              <a:srgbClr val="000000"/>
            </a:solidFill>
          </p:spPr>
        </p:sp>
        <p:sp>
          <p:nvSpPr>
            <p:cNvPr id="5" name="TextBox 5"/>
            <p:cNvSpPr txBox="1"/>
            <p:nvPr/>
          </p:nvSpPr>
          <p:spPr>
            <a:xfrm>
              <a:off x="0" y="-57150"/>
              <a:ext cx="1863275" cy="276648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50670" y="6996320"/>
            <a:ext cx="255607" cy="182440"/>
          </a:xfrm>
          <a:custGeom>
            <a:avLst/>
            <a:gdLst/>
            <a:ahLst/>
            <a:cxnLst/>
            <a:rect l="l" t="t" r="r" b="b"/>
            <a:pathLst>
              <a:path w="255607" h="182440">
                <a:moveTo>
                  <a:pt x="0" y="0"/>
                </a:moveTo>
                <a:lnTo>
                  <a:pt x="255607" y="0"/>
                </a:lnTo>
                <a:lnTo>
                  <a:pt x="255607" y="182440"/>
                </a:lnTo>
                <a:lnTo>
                  <a:pt x="0" y="182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852138" y="6941790"/>
            <a:ext cx="291499" cy="291499"/>
          </a:xfrm>
          <a:custGeom>
            <a:avLst/>
            <a:gdLst/>
            <a:ahLst/>
            <a:cxnLst/>
            <a:rect l="l" t="t" r="r" b="b"/>
            <a:pathLst>
              <a:path w="291499" h="291499">
                <a:moveTo>
                  <a:pt x="0" y="0"/>
                </a:moveTo>
                <a:lnTo>
                  <a:pt x="291499" y="0"/>
                </a:lnTo>
                <a:lnTo>
                  <a:pt x="291499" y="291499"/>
                </a:lnTo>
                <a:lnTo>
                  <a:pt x="0" y="291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0245062" y="1483431"/>
            <a:ext cx="6303280" cy="7320137"/>
          </a:xfrm>
          <a:custGeom>
            <a:avLst/>
            <a:gdLst/>
            <a:ahLst/>
            <a:cxnLst/>
            <a:rect l="l" t="t" r="r" b="b"/>
            <a:pathLst>
              <a:path w="6303280" h="7320137">
                <a:moveTo>
                  <a:pt x="0" y="0"/>
                </a:moveTo>
                <a:lnTo>
                  <a:pt x="6303280" y="0"/>
                </a:lnTo>
                <a:lnTo>
                  <a:pt x="6303280" y="7320138"/>
                </a:lnTo>
                <a:lnTo>
                  <a:pt x="0" y="7320138"/>
                </a:lnTo>
                <a:lnTo>
                  <a:pt x="0" y="0"/>
                </a:lnTo>
                <a:close/>
              </a:path>
            </a:pathLst>
          </a:custGeom>
          <a:blipFill>
            <a:blip r:embed="rId7"/>
            <a:stretch>
              <a:fillRect t="-14621" b="-14621"/>
            </a:stretch>
          </a:blipFill>
        </p:spPr>
      </p:sp>
      <p:sp>
        <p:nvSpPr>
          <p:cNvPr id="13" name="TextBox 12">
            <a:extLst>
              <a:ext uri="{FF2B5EF4-FFF2-40B4-BE49-F238E27FC236}">
                <a16:creationId xmlns:a16="http://schemas.microsoft.com/office/drawing/2014/main" id="{4D67D70F-96A8-05E0-DE16-8C5BCE523CF5}"/>
              </a:ext>
            </a:extLst>
          </p:cNvPr>
          <p:cNvSpPr txBox="1"/>
          <p:nvPr/>
        </p:nvSpPr>
        <p:spPr>
          <a:xfrm>
            <a:off x="742663" y="2324100"/>
            <a:ext cx="9144000" cy="7294305"/>
          </a:xfrm>
          <a:prstGeom prst="rect">
            <a:avLst/>
          </a:prstGeom>
          <a:noFill/>
        </p:spPr>
        <p:txBody>
          <a:bodyPr wrap="square">
            <a:spAutoFit/>
          </a:bodyPr>
          <a:lstStyle/>
          <a:p>
            <a:pPr marL="457200" indent="-457200">
              <a:buFont typeface="Arial" panose="020B0604020202020204" pitchFamily="34" charset="0"/>
              <a:buChar char="•"/>
            </a:pPr>
            <a:r>
              <a:rPr lang="en-IN" sz="2600" dirty="0">
                <a:latin typeface="Poppins" panose="00000500000000000000" pitchFamily="2" charset="0"/>
                <a:cs typeface="Poppins" panose="00000500000000000000" pitchFamily="2" charset="0"/>
              </a:rPr>
              <a:t>Focus marketing efforts on Europe, the primary region with a substantial host residency presence.</a:t>
            </a:r>
          </a:p>
          <a:p>
            <a:endParaRPr lang="en-IN" sz="2600"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sz="2600" dirty="0">
                <a:latin typeface="Poppins" panose="00000500000000000000" pitchFamily="2" charset="0"/>
                <a:cs typeface="Poppins" panose="00000500000000000000" pitchFamily="2" charset="0"/>
              </a:rPr>
              <a:t>Promote entire home/apt accommodations to capitalize on their popularity and high demand.</a:t>
            </a:r>
          </a:p>
          <a:p>
            <a:endParaRPr lang="en-IN" sz="2600"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sz="2600" dirty="0">
                <a:latin typeface="Poppins" panose="00000500000000000000" pitchFamily="2" charset="0"/>
                <a:cs typeface="Poppins" panose="00000500000000000000" pitchFamily="2" charset="0"/>
              </a:rPr>
              <a:t>Incentivize hosts to maintain superhost status to ensure excellent guest experiences.</a:t>
            </a:r>
          </a:p>
          <a:p>
            <a:endParaRPr lang="en-IN" sz="2600"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sz="2600" dirty="0">
                <a:latin typeface="Poppins" panose="00000500000000000000" pitchFamily="2" charset="0"/>
                <a:cs typeface="Poppins" panose="00000500000000000000" pitchFamily="2" charset="0"/>
              </a:rPr>
              <a:t>Encourage positive reviews and offer instant booking options to enhance property visibility and attract more renters.</a:t>
            </a:r>
          </a:p>
          <a:p>
            <a:endParaRPr lang="en-IN" sz="2600"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sz="2600" dirty="0">
                <a:latin typeface="Poppins" panose="00000500000000000000" pitchFamily="2" charset="0"/>
                <a:cs typeface="Poppins" panose="00000500000000000000" pitchFamily="2" charset="0"/>
              </a:rPr>
              <a:t>Diversify property portfolio to offer a range of options to cater to diverse renter preferences.</a:t>
            </a:r>
          </a:p>
          <a:p>
            <a:endParaRPr lang="en-IN" sz="2600"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sz="2600" dirty="0">
                <a:latin typeface="Poppins" panose="00000500000000000000" pitchFamily="2" charset="0"/>
                <a:cs typeface="Poppins" panose="00000500000000000000" pitchFamily="2" charset="0"/>
              </a:rPr>
              <a:t>Optimize property management practices to maximize occupancy rates and rental income.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28211" y="2497622"/>
            <a:ext cx="7576479" cy="4330360"/>
          </a:xfrm>
          <a:prstGeom prst="rect">
            <a:avLst/>
          </a:prstGeom>
        </p:spPr>
        <p:txBody>
          <a:bodyPr lIns="0" tIns="0" rIns="0" bIns="0" rtlCol="0" anchor="t">
            <a:spAutoFit/>
          </a:bodyPr>
          <a:lstStyle/>
          <a:p>
            <a:pPr algn="l">
              <a:lnSpc>
                <a:spcPts val="16607"/>
              </a:lnSpc>
            </a:pPr>
            <a:r>
              <a:rPr lang="en-US" sz="15377">
                <a:solidFill>
                  <a:srgbClr val="8D6F22"/>
                </a:solidFill>
                <a:latin typeface="The Seasons Bold"/>
              </a:rPr>
              <a:t>Thank You</a:t>
            </a:r>
          </a:p>
        </p:txBody>
      </p:sp>
      <p:sp>
        <p:nvSpPr>
          <p:cNvPr id="3" name="TextBox 3"/>
          <p:cNvSpPr txBox="1"/>
          <p:nvPr/>
        </p:nvSpPr>
        <p:spPr>
          <a:xfrm>
            <a:off x="10028211" y="6484965"/>
            <a:ext cx="6257371" cy="533633"/>
          </a:xfrm>
          <a:prstGeom prst="rect">
            <a:avLst/>
          </a:prstGeom>
        </p:spPr>
        <p:txBody>
          <a:bodyPr lIns="0" tIns="0" rIns="0" bIns="0" rtlCol="0" anchor="t">
            <a:spAutoFit/>
          </a:bodyPr>
          <a:lstStyle/>
          <a:p>
            <a:pPr algn="l">
              <a:lnSpc>
                <a:spcPts val="4328"/>
              </a:lnSpc>
            </a:pPr>
            <a:r>
              <a:rPr lang="en-US" sz="2546" spc="662">
                <a:solidFill>
                  <a:srgbClr val="000000"/>
                </a:solidFill>
                <a:latin typeface="Poppins"/>
              </a:rPr>
              <a:t>FOR YOUR ATTENTION</a:t>
            </a:r>
          </a:p>
        </p:txBody>
      </p:sp>
      <p:grpSp>
        <p:nvGrpSpPr>
          <p:cNvPr id="4" name="Group 4"/>
          <p:cNvGrpSpPr/>
          <p:nvPr/>
        </p:nvGrpSpPr>
        <p:grpSpPr>
          <a:xfrm>
            <a:off x="-1666066" y="-489926"/>
            <a:ext cx="7427113" cy="13250192"/>
            <a:chOff x="0" y="0"/>
            <a:chExt cx="1956112" cy="3489762"/>
          </a:xfrm>
        </p:grpSpPr>
        <p:sp>
          <p:nvSpPr>
            <p:cNvPr id="5" name="Freeform 5"/>
            <p:cNvSpPr/>
            <p:nvPr/>
          </p:nvSpPr>
          <p:spPr>
            <a:xfrm>
              <a:off x="0" y="0"/>
              <a:ext cx="1956112" cy="3489763"/>
            </a:xfrm>
            <a:custGeom>
              <a:avLst/>
              <a:gdLst/>
              <a:ahLst/>
              <a:cxnLst/>
              <a:rect l="l" t="t" r="r" b="b"/>
              <a:pathLst>
                <a:path w="1956112" h="3489763">
                  <a:moveTo>
                    <a:pt x="0" y="0"/>
                  </a:moveTo>
                  <a:lnTo>
                    <a:pt x="1956112" y="0"/>
                  </a:lnTo>
                  <a:lnTo>
                    <a:pt x="1956112" y="3489763"/>
                  </a:lnTo>
                  <a:lnTo>
                    <a:pt x="0" y="3489763"/>
                  </a:lnTo>
                  <a:close/>
                </a:path>
              </a:pathLst>
            </a:custGeom>
            <a:solidFill>
              <a:srgbClr val="000000"/>
            </a:solidFill>
          </p:spPr>
        </p:sp>
        <p:sp>
          <p:nvSpPr>
            <p:cNvPr id="6" name="TextBox 6"/>
            <p:cNvSpPr txBox="1"/>
            <p:nvPr/>
          </p:nvSpPr>
          <p:spPr>
            <a:xfrm>
              <a:off x="0" y="-57150"/>
              <a:ext cx="1956112" cy="3546912"/>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4121763" y="914974"/>
            <a:ext cx="927891"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About</a:t>
            </a:r>
          </a:p>
        </p:txBody>
      </p:sp>
      <p:grpSp>
        <p:nvGrpSpPr>
          <p:cNvPr id="8" name="Group 8"/>
          <p:cNvGrpSpPr/>
          <p:nvPr/>
        </p:nvGrpSpPr>
        <p:grpSpPr>
          <a:xfrm>
            <a:off x="2047490" y="2335697"/>
            <a:ext cx="5316658" cy="5615606"/>
            <a:chOff x="0" y="0"/>
            <a:chExt cx="823689" cy="870004"/>
          </a:xfrm>
        </p:grpSpPr>
        <p:sp>
          <p:nvSpPr>
            <p:cNvPr id="9" name="Freeform 9"/>
            <p:cNvSpPr/>
            <p:nvPr/>
          </p:nvSpPr>
          <p:spPr>
            <a:xfrm>
              <a:off x="0" y="0"/>
              <a:ext cx="823689" cy="870004"/>
            </a:xfrm>
            <a:custGeom>
              <a:avLst/>
              <a:gdLst/>
              <a:ahLst/>
              <a:cxnLst/>
              <a:rect l="l" t="t" r="r" b="b"/>
              <a:pathLst>
                <a:path w="823689" h="870004">
                  <a:moveTo>
                    <a:pt x="0" y="0"/>
                  </a:moveTo>
                  <a:lnTo>
                    <a:pt x="823689" y="0"/>
                  </a:lnTo>
                  <a:lnTo>
                    <a:pt x="823689" y="870004"/>
                  </a:lnTo>
                  <a:lnTo>
                    <a:pt x="0" y="870004"/>
                  </a:lnTo>
                  <a:close/>
                </a:path>
              </a:pathLst>
            </a:custGeom>
            <a:blipFill>
              <a:blip r:embed="rId2"/>
              <a:stretch>
                <a:fillRect l="-29266" r="-29266"/>
              </a:stretch>
            </a:blipFill>
          </p:spPr>
        </p:sp>
      </p:grpSp>
      <p:grpSp>
        <p:nvGrpSpPr>
          <p:cNvPr id="10" name="Group 10"/>
          <p:cNvGrpSpPr/>
          <p:nvPr/>
        </p:nvGrpSpPr>
        <p:grpSpPr>
          <a:xfrm rot="5400000">
            <a:off x="5910627" y="6480430"/>
            <a:ext cx="532129" cy="2941746"/>
            <a:chOff x="0" y="0"/>
            <a:chExt cx="140149" cy="774781"/>
          </a:xfrm>
        </p:grpSpPr>
        <p:sp>
          <p:nvSpPr>
            <p:cNvPr id="11" name="Freeform 11"/>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2" name="TextBox 12"/>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806286"/>
            <a:ext cx="8311858" cy="1033659"/>
          </a:xfrm>
          <a:prstGeom prst="rect">
            <a:avLst/>
          </a:prstGeom>
        </p:spPr>
        <p:txBody>
          <a:bodyPr lIns="0" tIns="0" rIns="0" bIns="0" rtlCol="0" anchor="t">
            <a:spAutoFit/>
          </a:bodyPr>
          <a:lstStyle/>
          <a:p>
            <a:pPr algn="l">
              <a:lnSpc>
                <a:spcPts val="7776"/>
              </a:lnSpc>
            </a:pPr>
            <a:r>
              <a:rPr lang="en-US" sz="7200">
                <a:solidFill>
                  <a:srgbClr val="8D6F22"/>
                </a:solidFill>
                <a:latin typeface="The Seasons Bold"/>
              </a:rPr>
              <a:t>Problem Statement</a:t>
            </a:r>
          </a:p>
        </p:txBody>
      </p:sp>
      <p:grpSp>
        <p:nvGrpSpPr>
          <p:cNvPr id="3" name="Group 3"/>
          <p:cNvGrpSpPr/>
          <p:nvPr/>
        </p:nvGrpSpPr>
        <p:grpSpPr>
          <a:xfrm>
            <a:off x="10989090" y="-390004"/>
            <a:ext cx="7651402" cy="12498013"/>
            <a:chOff x="0" y="0"/>
            <a:chExt cx="2015184" cy="3291658"/>
          </a:xfrm>
        </p:grpSpPr>
        <p:sp>
          <p:nvSpPr>
            <p:cNvPr id="4" name="Freeform 4"/>
            <p:cNvSpPr/>
            <p:nvPr/>
          </p:nvSpPr>
          <p:spPr>
            <a:xfrm>
              <a:off x="0" y="0"/>
              <a:ext cx="2015184" cy="3291658"/>
            </a:xfrm>
            <a:custGeom>
              <a:avLst/>
              <a:gdLst/>
              <a:ahLst/>
              <a:cxnLst/>
              <a:rect l="l" t="t" r="r" b="b"/>
              <a:pathLst>
                <a:path w="2015184" h="3291658">
                  <a:moveTo>
                    <a:pt x="0" y="0"/>
                  </a:moveTo>
                  <a:lnTo>
                    <a:pt x="2015184" y="0"/>
                  </a:lnTo>
                  <a:lnTo>
                    <a:pt x="2015184" y="3291658"/>
                  </a:lnTo>
                  <a:lnTo>
                    <a:pt x="0" y="3291658"/>
                  </a:lnTo>
                  <a:close/>
                </a:path>
              </a:pathLst>
            </a:custGeom>
            <a:solidFill>
              <a:srgbClr val="000000"/>
            </a:solidFill>
          </p:spPr>
        </p:sp>
        <p:sp>
          <p:nvSpPr>
            <p:cNvPr id="5" name="TextBox 5"/>
            <p:cNvSpPr txBox="1"/>
            <p:nvPr/>
          </p:nvSpPr>
          <p:spPr>
            <a:xfrm>
              <a:off x="0" y="-57150"/>
              <a:ext cx="2015184" cy="334880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931815" y="2011784"/>
            <a:ext cx="7327485" cy="3313861"/>
            <a:chOff x="0" y="0"/>
            <a:chExt cx="1135219" cy="513404"/>
          </a:xfrm>
        </p:grpSpPr>
        <p:sp>
          <p:nvSpPr>
            <p:cNvPr id="7" name="Freeform 7"/>
            <p:cNvSpPr/>
            <p:nvPr/>
          </p:nvSpPr>
          <p:spPr>
            <a:xfrm>
              <a:off x="0" y="0"/>
              <a:ext cx="1135219" cy="513404"/>
            </a:xfrm>
            <a:custGeom>
              <a:avLst/>
              <a:gdLst/>
              <a:ahLst/>
              <a:cxnLst/>
              <a:rect l="l" t="t" r="r" b="b"/>
              <a:pathLst>
                <a:path w="1135219" h="513404">
                  <a:moveTo>
                    <a:pt x="0" y="0"/>
                  </a:moveTo>
                  <a:lnTo>
                    <a:pt x="1135219" y="0"/>
                  </a:lnTo>
                  <a:lnTo>
                    <a:pt x="1135219" y="513404"/>
                  </a:lnTo>
                  <a:lnTo>
                    <a:pt x="0" y="513404"/>
                  </a:lnTo>
                  <a:close/>
                </a:path>
              </a:pathLst>
            </a:custGeom>
            <a:blipFill>
              <a:blip r:embed="rId2"/>
              <a:stretch>
                <a:fillRect t="-23659" b="-23659"/>
              </a:stretch>
            </a:blipFill>
          </p:spPr>
        </p:sp>
      </p:grpSp>
      <p:grpSp>
        <p:nvGrpSpPr>
          <p:cNvPr id="8" name="Group 8"/>
          <p:cNvGrpSpPr/>
          <p:nvPr/>
        </p:nvGrpSpPr>
        <p:grpSpPr>
          <a:xfrm>
            <a:off x="9931815" y="5944439"/>
            <a:ext cx="7327485" cy="3313861"/>
            <a:chOff x="0" y="0"/>
            <a:chExt cx="1135219" cy="513404"/>
          </a:xfrm>
        </p:grpSpPr>
        <p:sp>
          <p:nvSpPr>
            <p:cNvPr id="9" name="Freeform 9"/>
            <p:cNvSpPr/>
            <p:nvPr/>
          </p:nvSpPr>
          <p:spPr>
            <a:xfrm>
              <a:off x="0" y="0"/>
              <a:ext cx="1135219" cy="513404"/>
            </a:xfrm>
            <a:custGeom>
              <a:avLst/>
              <a:gdLst/>
              <a:ahLst/>
              <a:cxnLst/>
              <a:rect l="l" t="t" r="r" b="b"/>
              <a:pathLst>
                <a:path w="1135219" h="513404">
                  <a:moveTo>
                    <a:pt x="0" y="0"/>
                  </a:moveTo>
                  <a:lnTo>
                    <a:pt x="1135219" y="0"/>
                  </a:lnTo>
                  <a:lnTo>
                    <a:pt x="1135219" y="513404"/>
                  </a:lnTo>
                  <a:lnTo>
                    <a:pt x="0" y="513404"/>
                  </a:lnTo>
                  <a:close/>
                </a:path>
              </a:pathLst>
            </a:custGeom>
            <a:blipFill>
              <a:blip r:embed="rId3"/>
              <a:stretch>
                <a:fillRect t="-14883" b="-14883"/>
              </a:stretch>
            </a:blipFill>
          </p:spPr>
        </p:sp>
      </p:grpSp>
      <p:grpSp>
        <p:nvGrpSpPr>
          <p:cNvPr id="10" name="Group 10"/>
          <p:cNvGrpSpPr/>
          <p:nvPr/>
        </p:nvGrpSpPr>
        <p:grpSpPr>
          <a:xfrm rot="-10800000">
            <a:off x="10456960" y="-390004"/>
            <a:ext cx="532129" cy="2941746"/>
            <a:chOff x="0" y="0"/>
            <a:chExt cx="140149" cy="774781"/>
          </a:xfrm>
        </p:grpSpPr>
        <p:sp>
          <p:nvSpPr>
            <p:cNvPr id="11" name="Freeform 11"/>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2" name="TextBox 12"/>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rot="-10800000">
            <a:off x="0" y="7981271"/>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6" name="TextBox 16"/>
          <p:cNvSpPr txBox="1"/>
          <p:nvPr/>
        </p:nvSpPr>
        <p:spPr>
          <a:xfrm>
            <a:off x="1028700" y="3321254"/>
            <a:ext cx="8115300" cy="4091940"/>
          </a:xfrm>
          <a:prstGeom prst="rect">
            <a:avLst/>
          </a:prstGeom>
        </p:spPr>
        <p:txBody>
          <a:bodyPr lIns="0" tIns="0" rIns="0" bIns="0" rtlCol="0" anchor="t">
            <a:spAutoFit/>
          </a:bodyPr>
          <a:lstStyle/>
          <a:p>
            <a:pPr algn="l">
              <a:lnSpc>
                <a:spcPts val="5459"/>
              </a:lnSpc>
            </a:pPr>
            <a:r>
              <a:rPr lang="en-US" sz="3899">
                <a:solidFill>
                  <a:srgbClr val="000000"/>
                </a:solidFill>
                <a:latin typeface="Canva Sans"/>
              </a:rPr>
              <a:t>This project aims to analyze a dataset of hotel aggregator listings using Power BI. The dataset comprises various attributes related to listings, hosts, reviews, and availability.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63174" y="-2304086"/>
            <a:ext cx="5821893" cy="13013798"/>
            <a:chOff x="0" y="0"/>
            <a:chExt cx="1533338" cy="3427502"/>
          </a:xfrm>
        </p:grpSpPr>
        <p:sp>
          <p:nvSpPr>
            <p:cNvPr id="3" name="Freeform 3"/>
            <p:cNvSpPr/>
            <p:nvPr/>
          </p:nvSpPr>
          <p:spPr>
            <a:xfrm>
              <a:off x="0" y="0"/>
              <a:ext cx="1533338" cy="3427502"/>
            </a:xfrm>
            <a:custGeom>
              <a:avLst/>
              <a:gdLst/>
              <a:ahLst/>
              <a:cxnLst/>
              <a:rect l="l" t="t" r="r" b="b"/>
              <a:pathLst>
                <a:path w="1533338" h="3427502">
                  <a:moveTo>
                    <a:pt x="0" y="0"/>
                  </a:moveTo>
                  <a:lnTo>
                    <a:pt x="1533338" y="0"/>
                  </a:lnTo>
                  <a:lnTo>
                    <a:pt x="1533338" y="3427502"/>
                  </a:lnTo>
                  <a:lnTo>
                    <a:pt x="0" y="3427502"/>
                  </a:lnTo>
                  <a:close/>
                </a:path>
              </a:pathLst>
            </a:custGeom>
            <a:solidFill>
              <a:srgbClr val="000000"/>
            </a:solidFill>
          </p:spPr>
        </p:sp>
        <p:sp>
          <p:nvSpPr>
            <p:cNvPr id="4" name="TextBox 4"/>
            <p:cNvSpPr txBox="1"/>
            <p:nvPr/>
          </p:nvSpPr>
          <p:spPr>
            <a:xfrm>
              <a:off x="0" y="-57150"/>
              <a:ext cx="1533338" cy="3484652"/>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1246891" y="1234333"/>
            <a:ext cx="4373662" cy="1033659"/>
          </a:xfrm>
          <a:prstGeom prst="rect">
            <a:avLst/>
          </a:prstGeom>
        </p:spPr>
        <p:txBody>
          <a:bodyPr lIns="0" tIns="0" rIns="0" bIns="0" rtlCol="0" anchor="t">
            <a:spAutoFit/>
          </a:bodyPr>
          <a:lstStyle/>
          <a:p>
            <a:pPr algn="l">
              <a:lnSpc>
                <a:spcPts val="7776"/>
              </a:lnSpc>
            </a:pPr>
            <a:r>
              <a:rPr lang="en-US" sz="7200">
                <a:solidFill>
                  <a:srgbClr val="8D6F22"/>
                </a:solidFill>
                <a:latin typeface="The Seasons Bold"/>
              </a:rPr>
              <a:t>Objectives</a:t>
            </a:r>
          </a:p>
        </p:txBody>
      </p:sp>
      <p:grpSp>
        <p:nvGrpSpPr>
          <p:cNvPr id="6" name="Group 6"/>
          <p:cNvGrpSpPr/>
          <p:nvPr/>
        </p:nvGrpSpPr>
        <p:grpSpPr>
          <a:xfrm>
            <a:off x="13409064" y="1028700"/>
            <a:ext cx="4530112" cy="2222187"/>
            <a:chOff x="0" y="0"/>
            <a:chExt cx="701833" cy="344275"/>
          </a:xfrm>
        </p:grpSpPr>
        <p:sp>
          <p:nvSpPr>
            <p:cNvPr id="7" name="Freeform 7"/>
            <p:cNvSpPr/>
            <p:nvPr/>
          </p:nvSpPr>
          <p:spPr>
            <a:xfrm>
              <a:off x="0" y="0"/>
              <a:ext cx="701833" cy="344275"/>
            </a:xfrm>
            <a:custGeom>
              <a:avLst/>
              <a:gdLst/>
              <a:ahLst/>
              <a:cxnLst/>
              <a:rect l="l" t="t" r="r" b="b"/>
              <a:pathLst>
                <a:path w="701833" h="344275">
                  <a:moveTo>
                    <a:pt x="0" y="0"/>
                  </a:moveTo>
                  <a:lnTo>
                    <a:pt x="701833" y="0"/>
                  </a:lnTo>
                  <a:lnTo>
                    <a:pt x="701833" y="344275"/>
                  </a:lnTo>
                  <a:lnTo>
                    <a:pt x="0" y="344275"/>
                  </a:lnTo>
                  <a:close/>
                </a:path>
              </a:pathLst>
            </a:custGeom>
            <a:blipFill>
              <a:blip r:embed="rId2"/>
              <a:stretch>
                <a:fillRect t="-17910" b="-17910"/>
              </a:stretch>
            </a:blipFill>
          </p:spPr>
        </p:sp>
      </p:grpSp>
      <p:grpSp>
        <p:nvGrpSpPr>
          <p:cNvPr id="8" name="Group 8"/>
          <p:cNvGrpSpPr/>
          <p:nvPr/>
        </p:nvGrpSpPr>
        <p:grpSpPr>
          <a:xfrm>
            <a:off x="13409064" y="4202813"/>
            <a:ext cx="4530112" cy="2075791"/>
            <a:chOff x="0" y="0"/>
            <a:chExt cx="701833" cy="321594"/>
          </a:xfrm>
        </p:grpSpPr>
        <p:sp>
          <p:nvSpPr>
            <p:cNvPr id="9" name="Freeform 9"/>
            <p:cNvSpPr/>
            <p:nvPr/>
          </p:nvSpPr>
          <p:spPr>
            <a:xfrm>
              <a:off x="0" y="0"/>
              <a:ext cx="701833" cy="321594"/>
            </a:xfrm>
            <a:custGeom>
              <a:avLst/>
              <a:gdLst/>
              <a:ahLst/>
              <a:cxnLst/>
              <a:rect l="l" t="t" r="r" b="b"/>
              <a:pathLst>
                <a:path w="701833" h="321594">
                  <a:moveTo>
                    <a:pt x="0" y="0"/>
                  </a:moveTo>
                  <a:lnTo>
                    <a:pt x="701833" y="0"/>
                  </a:lnTo>
                  <a:lnTo>
                    <a:pt x="701833" y="321594"/>
                  </a:lnTo>
                  <a:lnTo>
                    <a:pt x="0" y="321594"/>
                  </a:lnTo>
                  <a:close/>
                </a:path>
              </a:pathLst>
            </a:custGeom>
            <a:blipFill>
              <a:blip r:embed="rId3"/>
              <a:stretch>
                <a:fillRect t="-11378" b="-11378"/>
              </a:stretch>
            </a:blipFill>
          </p:spPr>
        </p:sp>
      </p:grpSp>
      <p:grpSp>
        <p:nvGrpSpPr>
          <p:cNvPr id="10" name="Group 10"/>
          <p:cNvGrpSpPr/>
          <p:nvPr/>
        </p:nvGrpSpPr>
        <p:grpSpPr>
          <a:xfrm>
            <a:off x="13409064" y="7173954"/>
            <a:ext cx="4530112" cy="2075791"/>
            <a:chOff x="0" y="0"/>
            <a:chExt cx="701833" cy="321594"/>
          </a:xfrm>
        </p:grpSpPr>
        <p:sp>
          <p:nvSpPr>
            <p:cNvPr id="11" name="Freeform 11"/>
            <p:cNvSpPr/>
            <p:nvPr/>
          </p:nvSpPr>
          <p:spPr>
            <a:xfrm>
              <a:off x="0" y="0"/>
              <a:ext cx="701833" cy="321594"/>
            </a:xfrm>
            <a:custGeom>
              <a:avLst/>
              <a:gdLst/>
              <a:ahLst/>
              <a:cxnLst/>
              <a:rect l="l" t="t" r="r" b="b"/>
              <a:pathLst>
                <a:path w="701833" h="321594">
                  <a:moveTo>
                    <a:pt x="0" y="0"/>
                  </a:moveTo>
                  <a:lnTo>
                    <a:pt x="701833" y="0"/>
                  </a:lnTo>
                  <a:lnTo>
                    <a:pt x="701833" y="321594"/>
                  </a:lnTo>
                  <a:lnTo>
                    <a:pt x="0" y="321594"/>
                  </a:lnTo>
                  <a:close/>
                </a:path>
              </a:pathLst>
            </a:custGeom>
            <a:blipFill>
              <a:blip r:embed="rId4"/>
              <a:stretch>
                <a:fillRect t="-23518" b="-23518"/>
              </a:stretch>
            </a:blipFill>
          </p:spPr>
        </p:sp>
      </p:grpSp>
      <p:sp>
        <p:nvSpPr>
          <p:cNvPr id="12" name="TextBox 12"/>
          <p:cNvSpPr txBox="1"/>
          <p:nvPr/>
        </p:nvSpPr>
        <p:spPr>
          <a:xfrm>
            <a:off x="1246891" y="2664792"/>
            <a:ext cx="10801907" cy="5851527"/>
          </a:xfrm>
          <a:prstGeom prst="rect">
            <a:avLst/>
          </a:prstGeom>
        </p:spPr>
        <p:txBody>
          <a:bodyPr lIns="0" tIns="0" rIns="0" bIns="0" rtlCol="0" anchor="t">
            <a:spAutoFit/>
          </a:bodyPr>
          <a:lstStyle/>
          <a:p>
            <a:pPr algn="l">
              <a:lnSpc>
                <a:spcPts val="5779"/>
              </a:lnSpc>
            </a:pPr>
            <a:r>
              <a:rPr lang="en-US" sz="3399">
                <a:solidFill>
                  <a:srgbClr val="000000"/>
                </a:solidFill>
                <a:latin typeface="Poppins"/>
              </a:rPr>
              <a:t>The objective is to create comprehensive visualizations and insights that shed light on trends, patterns, and factors influencing listings' performance. Through Power BI, we will explore key metrics such as pricing, availability, host characteristics, and review scores to derive actionable insights for improving the overall quality and competitiveness of the listings.</a:t>
            </a:r>
          </a:p>
        </p:txBody>
      </p:sp>
      <p:grpSp>
        <p:nvGrpSpPr>
          <p:cNvPr id="13" name="Group 13"/>
          <p:cNvGrpSpPr/>
          <p:nvPr/>
        </p:nvGrpSpPr>
        <p:grpSpPr>
          <a:xfrm>
            <a:off x="12231044" y="-745377"/>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0" y="7345254"/>
            <a:ext cx="532129" cy="2941746"/>
            <a:chOff x="0" y="0"/>
            <a:chExt cx="140149" cy="774781"/>
          </a:xfrm>
        </p:grpSpPr>
        <p:sp>
          <p:nvSpPr>
            <p:cNvPr id="17" name="Freeform 17"/>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8" name="TextBox 18"/>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96119" y="0"/>
            <a:ext cx="3960008" cy="11067008"/>
            <a:chOff x="0" y="0"/>
            <a:chExt cx="1042965" cy="2914768"/>
          </a:xfrm>
        </p:grpSpPr>
        <p:sp>
          <p:nvSpPr>
            <p:cNvPr id="3" name="Freeform 3"/>
            <p:cNvSpPr/>
            <p:nvPr/>
          </p:nvSpPr>
          <p:spPr>
            <a:xfrm>
              <a:off x="0" y="0"/>
              <a:ext cx="1042965" cy="2914767"/>
            </a:xfrm>
            <a:custGeom>
              <a:avLst/>
              <a:gdLst/>
              <a:ahLst/>
              <a:cxnLst/>
              <a:rect l="l" t="t" r="r" b="b"/>
              <a:pathLst>
                <a:path w="1042965" h="2914767">
                  <a:moveTo>
                    <a:pt x="0" y="0"/>
                  </a:moveTo>
                  <a:lnTo>
                    <a:pt x="1042965" y="0"/>
                  </a:lnTo>
                  <a:lnTo>
                    <a:pt x="1042965" y="2914767"/>
                  </a:lnTo>
                  <a:lnTo>
                    <a:pt x="0" y="2914767"/>
                  </a:lnTo>
                  <a:close/>
                </a:path>
              </a:pathLst>
            </a:custGeom>
            <a:solidFill>
              <a:srgbClr val="000000"/>
            </a:solidFill>
          </p:spPr>
        </p:sp>
        <p:sp>
          <p:nvSpPr>
            <p:cNvPr id="4" name="TextBox 4"/>
            <p:cNvSpPr txBox="1"/>
            <p:nvPr/>
          </p:nvSpPr>
          <p:spPr>
            <a:xfrm>
              <a:off x="0" y="-57150"/>
              <a:ext cx="1042965" cy="297191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29599" y="580768"/>
            <a:ext cx="8571038" cy="962539"/>
          </a:xfrm>
          <a:prstGeom prst="rect">
            <a:avLst/>
          </a:prstGeom>
        </p:spPr>
        <p:txBody>
          <a:bodyPr lIns="0" tIns="0" rIns="0" bIns="0" rtlCol="0" anchor="t">
            <a:spAutoFit/>
          </a:bodyPr>
          <a:lstStyle/>
          <a:p>
            <a:pPr algn="l">
              <a:lnSpc>
                <a:spcPts val="7236"/>
              </a:lnSpc>
            </a:pPr>
            <a:r>
              <a:rPr lang="en-US" sz="6700">
                <a:solidFill>
                  <a:srgbClr val="8D6F22"/>
                </a:solidFill>
                <a:latin typeface="The Seasons Bold"/>
              </a:rPr>
              <a:t>Dataset Description</a:t>
            </a:r>
          </a:p>
        </p:txBody>
      </p:sp>
      <p:sp>
        <p:nvSpPr>
          <p:cNvPr id="6" name="TextBox 6"/>
          <p:cNvSpPr txBox="1"/>
          <p:nvPr/>
        </p:nvSpPr>
        <p:spPr>
          <a:xfrm>
            <a:off x="1529599" y="1797540"/>
            <a:ext cx="13566521" cy="8115301"/>
          </a:xfrm>
          <a:prstGeom prst="rect">
            <a:avLst/>
          </a:prstGeom>
        </p:spPr>
        <p:txBody>
          <a:bodyPr lIns="0" tIns="0" rIns="0" bIns="0" rtlCol="0" anchor="t">
            <a:spAutoFit/>
          </a:bodyPr>
          <a:lstStyle/>
          <a:p>
            <a:pPr marL="582927" lvl="1" indent="-291463" algn="l">
              <a:lnSpc>
                <a:spcPts val="4589"/>
              </a:lnSpc>
              <a:buAutoNum type="arabicPeriod"/>
            </a:pPr>
            <a:r>
              <a:rPr lang="en-US" sz="2699">
                <a:solidFill>
                  <a:srgbClr val="000000"/>
                </a:solidFill>
                <a:latin typeface="Poppins"/>
              </a:rPr>
              <a:t>id: Unique identifier for each listing. </a:t>
            </a:r>
          </a:p>
          <a:p>
            <a:pPr marL="582927" lvl="1" indent="-291463" algn="l">
              <a:lnSpc>
                <a:spcPts val="4589"/>
              </a:lnSpc>
              <a:buAutoNum type="arabicPeriod"/>
            </a:pPr>
            <a:r>
              <a:rPr lang="en-US" sz="2699">
                <a:solidFill>
                  <a:srgbClr val="000000"/>
                </a:solidFill>
                <a:latin typeface="Poppins"/>
              </a:rPr>
              <a:t>listing_url: URL of the listing on the hotel aggregator platform. </a:t>
            </a:r>
          </a:p>
          <a:p>
            <a:pPr marL="582927" lvl="1" indent="-291463" algn="l">
              <a:lnSpc>
                <a:spcPts val="4589"/>
              </a:lnSpc>
              <a:buAutoNum type="arabicPeriod"/>
            </a:pPr>
            <a:r>
              <a:rPr lang="en-US" sz="2699">
                <a:solidFill>
                  <a:srgbClr val="000000"/>
                </a:solidFill>
                <a:latin typeface="Poppins"/>
              </a:rPr>
              <a:t>scrape_id: Identifier for the data scraping event.</a:t>
            </a:r>
          </a:p>
          <a:p>
            <a:pPr marL="582927" lvl="1" indent="-291463" algn="l">
              <a:lnSpc>
                <a:spcPts val="4589"/>
              </a:lnSpc>
              <a:buAutoNum type="arabicPeriod"/>
            </a:pPr>
            <a:r>
              <a:rPr lang="en-US" sz="2699">
                <a:solidFill>
                  <a:srgbClr val="000000"/>
                </a:solidFill>
                <a:latin typeface="Poppins"/>
              </a:rPr>
              <a:t>last_scraped: Date of the last data scrape.</a:t>
            </a:r>
          </a:p>
          <a:p>
            <a:pPr marL="582927" lvl="1" indent="-291463" algn="l">
              <a:lnSpc>
                <a:spcPts val="4589"/>
              </a:lnSpc>
              <a:buAutoNum type="arabicPeriod"/>
            </a:pPr>
            <a:r>
              <a:rPr lang="en-US" sz="2699">
                <a:solidFill>
                  <a:srgbClr val="000000"/>
                </a:solidFill>
                <a:latin typeface="Poppins"/>
              </a:rPr>
              <a:t>source: Source of the listing information. </a:t>
            </a:r>
          </a:p>
          <a:p>
            <a:pPr marL="582927" lvl="1" indent="-291463" algn="l">
              <a:lnSpc>
                <a:spcPts val="4589"/>
              </a:lnSpc>
              <a:buAutoNum type="arabicPeriod"/>
            </a:pPr>
            <a:r>
              <a:rPr lang="en-US" sz="2699">
                <a:solidFill>
                  <a:srgbClr val="000000"/>
                </a:solidFill>
                <a:latin typeface="Poppins"/>
              </a:rPr>
              <a:t>name: Name of the listing. </a:t>
            </a:r>
          </a:p>
          <a:p>
            <a:pPr marL="582927" lvl="1" indent="-291463" algn="l">
              <a:lnSpc>
                <a:spcPts val="4589"/>
              </a:lnSpc>
              <a:buAutoNum type="arabicPeriod"/>
            </a:pPr>
            <a:r>
              <a:rPr lang="en-US" sz="2699">
                <a:solidFill>
                  <a:srgbClr val="000000"/>
                </a:solidFill>
                <a:latin typeface="Poppins"/>
              </a:rPr>
              <a:t>description: Description of the listing. </a:t>
            </a:r>
          </a:p>
          <a:p>
            <a:pPr marL="582927" lvl="1" indent="-291463" algn="l">
              <a:lnSpc>
                <a:spcPts val="4589"/>
              </a:lnSpc>
              <a:buAutoNum type="arabicPeriod"/>
            </a:pPr>
            <a:r>
              <a:rPr lang="en-US" sz="2699">
                <a:solidFill>
                  <a:srgbClr val="000000"/>
                </a:solidFill>
                <a:latin typeface="Poppins"/>
              </a:rPr>
              <a:t>neighborhood_overview: Overview of the neighborhood where the listing is located. </a:t>
            </a:r>
          </a:p>
          <a:p>
            <a:pPr marL="582927" lvl="1" indent="-291463" algn="l">
              <a:lnSpc>
                <a:spcPts val="4589"/>
              </a:lnSpc>
              <a:buAutoNum type="arabicPeriod"/>
            </a:pPr>
            <a:r>
              <a:rPr lang="en-US" sz="2699">
                <a:solidFill>
                  <a:srgbClr val="000000"/>
                </a:solidFill>
                <a:latin typeface="Poppins"/>
              </a:rPr>
              <a:t>picture_url: URL of the listing's picture. </a:t>
            </a:r>
          </a:p>
          <a:p>
            <a:pPr marL="582927" lvl="1" indent="-291463" algn="l">
              <a:lnSpc>
                <a:spcPts val="4589"/>
              </a:lnSpc>
              <a:buAutoNum type="arabicPeriod"/>
            </a:pPr>
            <a:r>
              <a:rPr lang="en-US" sz="2699">
                <a:solidFill>
                  <a:srgbClr val="000000"/>
                </a:solidFill>
                <a:latin typeface="Poppins"/>
              </a:rPr>
              <a:t>host_id: Unique identifier for the host. </a:t>
            </a:r>
          </a:p>
          <a:p>
            <a:pPr marL="582927" lvl="1" indent="-291463" algn="l">
              <a:lnSpc>
                <a:spcPts val="4589"/>
              </a:lnSpc>
              <a:buAutoNum type="arabicPeriod"/>
            </a:pPr>
            <a:r>
              <a:rPr lang="en-US" sz="2699">
                <a:solidFill>
                  <a:srgbClr val="000000"/>
                </a:solidFill>
                <a:latin typeface="Poppins"/>
              </a:rPr>
              <a:t> ... (and many more columns capturing details about hosts, location, property type, room details, amenities, pricing, availability, reviews, and other relevant information)</a:t>
            </a:r>
          </a:p>
        </p:txBody>
      </p:sp>
      <p:grpSp>
        <p:nvGrpSpPr>
          <p:cNvPr id="7" name="Group 7"/>
          <p:cNvGrpSpPr/>
          <p:nvPr/>
        </p:nvGrpSpPr>
        <p:grpSpPr>
          <a:xfrm rot="-10800000">
            <a:off x="0" y="7322788"/>
            <a:ext cx="922133" cy="3213446"/>
            <a:chOff x="0" y="0"/>
            <a:chExt cx="242866" cy="846340"/>
          </a:xfrm>
        </p:grpSpPr>
        <p:sp>
          <p:nvSpPr>
            <p:cNvPr id="8" name="Freeform 8"/>
            <p:cNvSpPr/>
            <p:nvPr/>
          </p:nvSpPr>
          <p:spPr>
            <a:xfrm>
              <a:off x="0" y="0"/>
              <a:ext cx="242866" cy="846340"/>
            </a:xfrm>
            <a:custGeom>
              <a:avLst/>
              <a:gdLst/>
              <a:ahLst/>
              <a:cxnLst/>
              <a:rect l="l" t="t" r="r" b="b"/>
              <a:pathLst>
                <a:path w="242866" h="846340">
                  <a:moveTo>
                    <a:pt x="0" y="0"/>
                  </a:moveTo>
                  <a:lnTo>
                    <a:pt x="242866" y="0"/>
                  </a:lnTo>
                  <a:lnTo>
                    <a:pt x="242866" y="846340"/>
                  </a:lnTo>
                  <a:lnTo>
                    <a:pt x="0" y="846340"/>
                  </a:lnTo>
                  <a:close/>
                </a:path>
              </a:pathLst>
            </a:custGeom>
            <a:solidFill>
              <a:srgbClr val="8D6F22"/>
            </a:solidFill>
          </p:spPr>
        </p:sp>
        <p:sp>
          <p:nvSpPr>
            <p:cNvPr id="9" name="TextBox 9"/>
            <p:cNvSpPr txBox="1"/>
            <p:nvPr/>
          </p:nvSpPr>
          <p:spPr>
            <a:xfrm>
              <a:off x="0" y="-57150"/>
              <a:ext cx="242866" cy="903490"/>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rot="-10800000">
            <a:off x="14173986" y="0"/>
            <a:ext cx="922133" cy="3213446"/>
            <a:chOff x="0" y="0"/>
            <a:chExt cx="242866" cy="846340"/>
          </a:xfrm>
        </p:grpSpPr>
        <p:sp>
          <p:nvSpPr>
            <p:cNvPr id="11" name="Freeform 11"/>
            <p:cNvSpPr/>
            <p:nvPr/>
          </p:nvSpPr>
          <p:spPr>
            <a:xfrm>
              <a:off x="0" y="0"/>
              <a:ext cx="242866" cy="846340"/>
            </a:xfrm>
            <a:custGeom>
              <a:avLst/>
              <a:gdLst/>
              <a:ahLst/>
              <a:cxnLst/>
              <a:rect l="l" t="t" r="r" b="b"/>
              <a:pathLst>
                <a:path w="242866" h="846340">
                  <a:moveTo>
                    <a:pt x="0" y="0"/>
                  </a:moveTo>
                  <a:lnTo>
                    <a:pt x="242866" y="0"/>
                  </a:lnTo>
                  <a:lnTo>
                    <a:pt x="242866" y="846340"/>
                  </a:lnTo>
                  <a:lnTo>
                    <a:pt x="0" y="846340"/>
                  </a:lnTo>
                  <a:close/>
                </a:path>
              </a:pathLst>
            </a:custGeom>
            <a:solidFill>
              <a:srgbClr val="8D6F22"/>
            </a:solidFill>
          </p:spPr>
        </p:sp>
        <p:sp>
          <p:nvSpPr>
            <p:cNvPr id="12" name="TextBox 12"/>
            <p:cNvSpPr txBox="1"/>
            <p:nvPr/>
          </p:nvSpPr>
          <p:spPr>
            <a:xfrm>
              <a:off x="0" y="-57150"/>
              <a:ext cx="242866" cy="90349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765188"/>
            <a:ext cx="7254208" cy="2477553"/>
            <a:chOff x="0" y="0"/>
            <a:chExt cx="1910573" cy="652524"/>
          </a:xfrm>
        </p:grpSpPr>
        <p:sp>
          <p:nvSpPr>
            <p:cNvPr id="3" name="Freeform 3"/>
            <p:cNvSpPr/>
            <p:nvPr/>
          </p:nvSpPr>
          <p:spPr>
            <a:xfrm>
              <a:off x="0" y="0"/>
              <a:ext cx="1910573" cy="652524"/>
            </a:xfrm>
            <a:custGeom>
              <a:avLst/>
              <a:gdLst/>
              <a:ahLst/>
              <a:cxnLst/>
              <a:rect l="l" t="t" r="r" b="b"/>
              <a:pathLst>
                <a:path w="1910573" h="652524">
                  <a:moveTo>
                    <a:pt x="0" y="0"/>
                  </a:moveTo>
                  <a:lnTo>
                    <a:pt x="1910573" y="0"/>
                  </a:lnTo>
                  <a:lnTo>
                    <a:pt x="1910573" y="652524"/>
                  </a:lnTo>
                  <a:lnTo>
                    <a:pt x="0" y="652524"/>
                  </a:lnTo>
                  <a:close/>
                </a:path>
              </a:pathLst>
            </a:custGeom>
            <a:solidFill>
              <a:srgbClr val="8D6F22"/>
            </a:solidFill>
          </p:spPr>
        </p:sp>
        <p:sp>
          <p:nvSpPr>
            <p:cNvPr id="4" name="TextBox 4"/>
            <p:cNvSpPr txBox="1"/>
            <p:nvPr/>
          </p:nvSpPr>
          <p:spPr>
            <a:xfrm>
              <a:off x="0" y="-57150"/>
              <a:ext cx="1910573" cy="709674"/>
            </a:xfrm>
            <a:prstGeom prst="rect">
              <a:avLst/>
            </a:prstGeom>
          </p:spPr>
          <p:txBody>
            <a:bodyPr lIns="50800" tIns="50800" rIns="50800" bIns="50800" rtlCol="0" anchor="ctr"/>
            <a:lstStyle/>
            <a:p>
              <a:pPr algn="ctr">
                <a:lnSpc>
                  <a:spcPts val="3219"/>
                </a:lnSpc>
              </a:pPr>
              <a:r>
                <a:rPr lang="en-US" sz="2299" u="sng">
                  <a:solidFill>
                    <a:srgbClr val="FFFFFF"/>
                  </a:solidFill>
                  <a:latin typeface="Poppins"/>
                </a:rPr>
                <a:t>Geographical Insights</a:t>
              </a:r>
            </a:p>
            <a:p>
              <a:pPr algn="ctr">
                <a:lnSpc>
                  <a:spcPts val="3499"/>
                </a:lnSpc>
              </a:pPr>
              <a:endParaRPr lang="en-US" sz="2299" u="sng">
                <a:solidFill>
                  <a:srgbClr val="FFFFFF"/>
                </a:solidFill>
                <a:latin typeface="Poppins"/>
              </a:endParaRPr>
            </a:p>
            <a:p>
              <a:pPr algn="l">
                <a:lnSpc>
                  <a:spcPts val="2799"/>
                </a:lnSpc>
              </a:pPr>
              <a:r>
                <a:rPr lang="en-US" sz="1999">
                  <a:solidFill>
                    <a:srgbClr val="FFFFFF"/>
                  </a:solidFill>
                  <a:latin typeface="Poppins"/>
                </a:rPr>
                <a:t>- Visualize the distribution of listings on a map to identify popular neighborhoods. </a:t>
              </a:r>
            </a:p>
            <a:p>
              <a:pPr algn="l">
                <a:lnSpc>
                  <a:spcPts val="2799"/>
                </a:lnSpc>
              </a:pPr>
              <a:r>
                <a:rPr lang="en-US" sz="1999">
                  <a:solidFill>
                    <a:srgbClr val="FFFFFF"/>
                  </a:solidFill>
                  <a:latin typeface="Poppins"/>
                </a:rPr>
                <a:t>- Explore the geographical concentration of listings and host locations</a:t>
              </a:r>
            </a:p>
          </p:txBody>
        </p:sp>
      </p:grpSp>
      <p:sp>
        <p:nvSpPr>
          <p:cNvPr id="5" name="TextBox 5"/>
          <p:cNvSpPr txBox="1"/>
          <p:nvPr/>
        </p:nvSpPr>
        <p:spPr>
          <a:xfrm>
            <a:off x="5029038" y="530921"/>
            <a:ext cx="8229924" cy="883545"/>
          </a:xfrm>
          <a:prstGeom prst="rect">
            <a:avLst/>
          </a:prstGeom>
        </p:spPr>
        <p:txBody>
          <a:bodyPr lIns="0" tIns="0" rIns="0" bIns="0" rtlCol="0" anchor="t">
            <a:spAutoFit/>
          </a:bodyPr>
          <a:lstStyle/>
          <a:p>
            <a:pPr algn="ctr">
              <a:lnSpc>
                <a:spcPts val="6588"/>
              </a:lnSpc>
            </a:pPr>
            <a:r>
              <a:rPr lang="en-US" sz="6100">
                <a:solidFill>
                  <a:srgbClr val="8D6F22"/>
                </a:solidFill>
                <a:latin typeface="The Seasons Bold"/>
              </a:rPr>
              <a:t>Analysis Objectives</a:t>
            </a:r>
          </a:p>
        </p:txBody>
      </p:sp>
      <p:grpSp>
        <p:nvGrpSpPr>
          <p:cNvPr id="6" name="Group 6"/>
          <p:cNvGrpSpPr/>
          <p:nvPr/>
        </p:nvGrpSpPr>
        <p:grpSpPr>
          <a:xfrm>
            <a:off x="9958914" y="1703531"/>
            <a:ext cx="7300386" cy="2414194"/>
            <a:chOff x="0" y="0"/>
            <a:chExt cx="1922735" cy="635837"/>
          </a:xfrm>
        </p:grpSpPr>
        <p:sp>
          <p:nvSpPr>
            <p:cNvPr id="7" name="Freeform 7"/>
            <p:cNvSpPr/>
            <p:nvPr/>
          </p:nvSpPr>
          <p:spPr>
            <a:xfrm>
              <a:off x="0" y="0"/>
              <a:ext cx="1922735" cy="635837"/>
            </a:xfrm>
            <a:custGeom>
              <a:avLst/>
              <a:gdLst/>
              <a:ahLst/>
              <a:cxnLst/>
              <a:rect l="l" t="t" r="r" b="b"/>
              <a:pathLst>
                <a:path w="1922735" h="635837">
                  <a:moveTo>
                    <a:pt x="0" y="0"/>
                  </a:moveTo>
                  <a:lnTo>
                    <a:pt x="1922735" y="0"/>
                  </a:lnTo>
                  <a:lnTo>
                    <a:pt x="1922735" y="635837"/>
                  </a:lnTo>
                  <a:lnTo>
                    <a:pt x="0" y="635837"/>
                  </a:lnTo>
                  <a:close/>
                </a:path>
              </a:pathLst>
            </a:custGeom>
            <a:solidFill>
              <a:srgbClr val="8D6F22"/>
            </a:solidFill>
          </p:spPr>
        </p:sp>
        <p:sp>
          <p:nvSpPr>
            <p:cNvPr id="8" name="TextBox 8"/>
            <p:cNvSpPr txBox="1"/>
            <p:nvPr/>
          </p:nvSpPr>
          <p:spPr>
            <a:xfrm>
              <a:off x="0" y="-57150"/>
              <a:ext cx="1922735" cy="692987"/>
            </a:xfrm>
            <a:prstGeom prst="rect">
              <a:avLst/>
            </a:prstGeom>
          </p:spPr>
          <p:txBody>
            <a:bodyPr lIns="50800" tIns="50800" rIns="50800" bIns="50800" rtlCol="0" anchor="ctr"/>
            <a:lstStyle/>
            <a:p>
              <a:pPr algn="ctr">
                <a:lnSpc>
                  <a:spcPts val="3219"/>
                </a:lnSpc>
              </a:pPr>
              <a:r>
                <a:rPr lang="en-US" sz="2299" u="sng">
                  <a:solidFill>
                    <a:srgbClr val="FFFFFF"/>
                  </a:solidFill>
                  <a:latin typeface="Poppins"/>
                </a:rPr>
                <a:t>Pricing Analysis &amp; Availability</a:t>
              </a:r>
            </a:p>
            <a:p>
              <a:pPr algn="ctr">
                <a:lnSpc>
                  <a:spcPts val="3499"/>
                </a:lnSpc>
              </a:pPr>
              <a:endParaRPr lang="en-US" sz="2299" u="sng">
                <a:solidFill>
                  <a:srgbClr val="FFFFFF"/>
                </a:solidFill>
                <a:latin typeface="Poppins"/>
              </a:endParaRPr>
            </a:p>
            <a:p>
              <a:pPr algn="l">
                <a:lnSpc>
                  <a:spcPts val="2520"/>
                </a:lnSpc>
              </a:pPr>
              <a:r>
                <a:rPr lang="en-US" sz="1800">
                  <a:solidFill>
                    <a:srgbClr val="FFFFFF"/>
                  </a:solidFill>
                  <a:latin typeface="Poppins"/>
                </a:rPr>
                <a:t> - Analyze pricing trends based on property types, room types, and accommodation capacity. </a:t>
              </a:r>
            </a:p>
            <a:p>
              <a:pPr algn="l">
                <a:lnSpc>
                  <a:spcPts val="2799"/>
                </a:lnSpc>
              </a:pPr>
              <a:r>
                <a:rPr lang="en-US" sz="1999">
                  <a:solidFill>
                    <a:srgbClr val="FFFFFF"/>
                  </a:solidFill>
                  <a:latin typeface="Poppins"/>
                </a:rPr>
                <a:t>- Investigate the availability of listings over time and identify peak periods.</a:t>
              </a:r>
            </a:p>
          </p:txBody>
        </p:sp>
      </p:grpSp>
      <p:grpSp>
        <p:nvGrpSpPr>
          <p:cNvPr id="9" name="Group 9"/>
          <p:cNvGrpSpPr/>
          <p:nvPr/>
        </p:nvGrpSpPr>
        <p:grpSpPr>
          <a:xfrm>
            <a:off x="1028700" y="4470151"/>
            <a:ext cx="7254208" cy="2477553"/>
            <a:chOff x="0" y="0"/>
            <a:chExt cx="1910573" cy="652524"/>
          </a:xfrm>
        </p:grpSpPr>
        <p:sp>
          <p:nvSpPr>
            <p:cNvPr id="10" name="Freeform 10"/>
            <p:cNvSpPr/>
            <p:nvPr/>
          </p:nvSpPr>
          <p:spPr>
            <a:xfrm>
              <a:off x="0" y="0"/>
              <a:ext cx="1910573" cy="652524"/>
            </a:xfrm>
            <a:custGeom>
              <a:avLst/>
              <a:gdLst/>
              <a:ahLst/>
              <a:cxnLst/>
              <a:rect l="l" t="t" r="r" b="b"/>
              <a:pathLst>
                <a:path w="1910573" h="652524">
                  <a:moveTo>
                    <a:pt x="0" y="0"/>
                  </a:moveTo>
                  <a:lnTo>
                    <a:pt x="1910573" y="0"/>
                  </a:lnTo>
                  <a:lnTo>
                    <a:pt x="1910573" y="652524"/>
                  </a:lnTo>
                  <a:lnTo>
                    <a:pt x="0" y="652524"/>
                  </a:lnTo>
                  <a:close/>
                </a:path>
              </a:pathLst>
            </a:custGeom>
            <a:solidFill>
              <a:srgbClr val="8D6F22"/>
            </a:solidFill>
          </p:spPr>
        </p:sp>
        <p:sp>
          <p:nvSpPr>
            <p:cNvPr id="11" name="TextBox 11"/>
            <p:cNvSpPr txBox="1"/>
            <p:nvPr/>
          </p:nvSpPr>
          <p:spPr>
            <a:xfrm>
              <a:off x="0" y="-57150"/>
              <a:ext cx="1910573" cy="709674"/>
            </a:xfrm>
            <a:prstGeom prst="rect">
              <a:avLst/>
            </a:prstGeom>
          </p:spPr>
          <p:txBody>
            <a:bodyPr lIns="50800" tIns="50800" rIns="50800" bIns="50800" rtlCol="0" anchor="ctr"/>
            <a:lstStyle/>
            <a:p>
              <a:pPr algn="ctr">
                <a:lnSpc>
                  <a:spcPts val="3219"/>
                </a:lnSpc>
              </a:pPr>
              <a:r>
                <a:rPr lang="en-US" sz="2299" u="sng">
                  <a:solidFill>
                    <a:srgbClr val="FFFFFF"/>
                  </a:solidFill>
                  <a:latin typeface="Poppins"/>
                </a:rPr>
                <a:t>Host Performance</a:t>
              </a:r>
            </a:p>
            <a:p>
              <a:pPr algn="ctr">
                <a:lnSpc>
                  <a:spcPts val="3499"/>
                </a:lnSpc>
              </a:pPr>
              <a:endParaRPr lang="en-US" sz="2299" u="sng">
                <a:solidFill>
                  <a:srgbClr val="FFFFFF"/>
                </a:solidFill>
                <a:latin typeface="Poppins"/>
              </a:endParaRPr>
            </a:p>
            <a:p>
              <a:pPr algn="l">
                <a:lnSpc>
                  <a:spcPts val="2799"/>
                </a:lnSpc>
              </a:pPr>
              <a:r>
                <a:rPr lang="en-US" sz="1999">
                  <a:solidFill>
                    <a:srgbClr val="FFFFFF"/>
                  </a:solidFill>
                  <a:latin typeface="Poppins"/>
                </a:rPr>
                <a:t> - Evaluate host characteristics, including superhost status, response times, and verification methods. </a:t>
              </a:r>
            </a:p>
            <a:p>
              <a:pPr algn="l">
                <a:lnSpc>
                  <a:spcPts val="2799"/>
                </a:lnSpc>
              </a:pPr>
              <a:r>
                <a:rPr lang="en-US" sz="1999">
                  <a:solidFill>
                    <a:srgbClr val="FFFFFF"/>
                  </a:solidFill>
                  <a:latin typeface="Poppins"/>
                </a:rPr>
                <a:t>- Explore correlations between host attributes and listing performance.</a:t>
              </a:r>
            </a:p>
          </p:txBody>
        </p:sp>
      </p:grpSp>
      <p:grpSp>
        <p:nvGrpSpPr>
          <p:cNvPr id="12" name="Group 12"/>
          <p:cNvGrpSpPr/>
          <p:nvPr/>
        </p:nvGrpSpPr>
        <p:grpSpPr>
          <a:xfrm>
            <a:off x="9958914" y="4470151"/>
            <a:ext cx="7300386" cy="2477553"/>
            <a:chOff x="0" y="0"/>
            <a:chExt cx="1922735" cy="652524"/>
          </a:xfrm>
        </p:grpSpPr>
        <p:sp>
          <p:nvSpPr>
            <p:cNvPr id="13" name="Freeform 13"/>
            <p:cNvSpPr/>
            <p:nvPr/>
          </p:nvSpPr>
          <p:spPr>
            <a:xfrm>
              <a:off x="0" y="0"/>
              <a:ext cx="1922735" cy="652524"/>
            </a:xfrm>
            <a:custGeom>
              <a:avLst/>
              <a:gdLst/>
              <a:ahLst/>
              <a:cxnLst/>
              <a:rect l="l" t="t" r="r" b="b"/>
              <a:pathLst>
                <a:path w="1922735" h="652524">
                  <a:moveTo>
                    <a:pt x="0" y="0"/>
                  </a:moveTo>
                  <a:lnTo>
                    <a:pt x="1922735" y="0"/>
                  </a:lnTo>
                  <a:lnTo>
                    <a:pt x="1922735" y="652524"/>
                  </a:lnTo>
                  <a:lnTo>
                    <a:pt x="0" y="652524"/>
                  </a:lnTo>
                  <a:close/>
                </a:path>
              </a:pathLst>
            </a:custGeom>
            <a:solidFill>
              <a:srgbClr val="8D6F22"/>
            </a:solidFill>
          </p:spPr>
        </p:sp>
        <p:sp>
          <p:nvSpPr>
            <p:cNvPr id="14" name="TextBox 14"/>
            <p:cNvSpPr txBox="1"/>
            <p:nvPr/>
          </p:nvSpPr>
          <p:spPr>
            <a:xfrm>
              <a:off x="0" y="-57150"/>
              <a:ext cx="1922735" cy="709674"/>
            </a:xfrm>
            <a:prstGeom prst="rect">
              <a:avLst/>
            </a:prstGeom>
          </p:spPr>
          <p:txBody>
            <a:bodyPr lIns="50800" tIns="50800" rIns="50800" bIns="50800" rtlCol="0" anchor="ctr"/>
            <a:lstStyle/>
            <a:p>
              <a:pPr algn="ctr">
                <a:lnSpc>
                  <a:spcPts val="3219"/>
                </a:lnSpc>
              </a:pPr>
              <a:r>
                <a:rPr lang="en-US" sz="2299" u="sng">
                  <a:solidFill>
                    <a:srgbClr val="FFFFFF"/>
                  </a:solidFill>
                  <a:latin typeface="Poppins"/>
                </a:rPr>
                <a:t>Review Score &amp; Guest Statisfaction</a:t>
              </a:r>
            </a:p>
            <a:p>
              <a:pPr algn="ctr">
                <a:lnSpc>
                  <a:spcPts val="3499"/>
                </a:lnSpc>
              </a:pPr>
              <a:endParaRPr lang="en-US" sz="2299" u="sng">
                <a:solidFill>
                  <a:srgbClr val="FFFFFF"/>
                </a:solidFill>
                <a:latin typeface="Poppins"/>
              </a:endParaRPr>
            </a:p>
            <a:p>
              <a:pPr algn="l">
                <a:lnSpc>
                  <a:spcPts val="2799"/>
                </a:lnSpc>
              </a:pPr>
              <a:r>
                <a:rPr lang="en-US" sz="1999">
                  <a:solidFill>
                    <a:srgbClr val="FFFFFF"/>
                  </a:solidFill>
                  <a:latin typeface="Poppins"/>
                </a:rPr>
                <a:t> - Examine review scores and their impact on overall listing performance. </a:t>
              </a:r>
            </a:p>
            <a:p>
              <a:pPr algn="l">
                <a:lnSpc>
                  <a:spcPts val="2799"/>
                </a:lnSpc>
              </a:pPr>
              <a:r>
                <a:rPr lang="en-US" sz="1999">
                  <a:solidFill>
                    <a:srgbClr val="FFFFFF"/>
                  </a:solidFill>
                  <a:latin typeface="Poppins"/>
                </a:rPr>
                <a:t>- Identify areas for improvement based on specific review categories.</a:t>
              </a:r>
            </a:p>
          </p:txBody>
        </p:sp>
      </p:grpSp>
      <p:grpSp>
        <p:nvGrpSpPr>
          <p:cNvPr id="15" name="Group 15"/>
          <p:cNvGrpSpPr/>
          <p:nvPr/>
        </p:nvGrpSpPr>
        <p:grpSpPr>
          <a:xfrm>
            <a:off x="5674488" y="7300129"/>
            <a:ext cx="6939023" cy="2553753"/>
            <a:chOff x="0" y="0"/>
            <a:chExt cx="1827562" cy="672594"/>
          </a:xfrm>
        </p:grpSpPr>
        <p:sp>
          <p:nvSpPr>
            <p:cNvPr id="16" name="Freeform 16"/>
            <p:cNvSpPr/>
            <p:nvPr/>
          </p:nvSpPr>
          <p:spPr>
            <a:xfrm>
              <a:off x="0" y="0"/>
              <a:ext cx="1827562" cy="672593"/>
            </a:xfrm>
            <a:custGeom>
              <a:avLst/>
              <a:gdLst/>
              <a:ahLst/>
              <a:cxnLst/>
              <a:rect l="l" t="t" r="r" b="b"/>
              <a:pathLst>
                <a:path w="1827562" h="672593">
                  <a:moveTo>
                    <a:pt x="0" y="0"/>
                  </a:moveTo>
                  <a:lnTo>
                    <a:pt x="1827562" y="0"/>
                  </a:lnTo>
                  <a:lnTo>
                    <a:pt x="1827562" y="672593"/>
                  </a:lnTo>
                  <a:lnTo>
                    <a:pt x="0" y="672593"/>
                  </a:lnTo>
                  <a:close/>
                </a:path>
              </a:pathLst>
            </a:custGeom>
            <a:solidFill>
              <a:srgbClr val="8D6F22"/>
            </a:solidFill>
          </p:spPr>
        </p:sp>
        <p:sp>
          <p:nvSpPr>
            <p:cNvPr id="17" name="TextBox 17"/>
            <p:cNvSpPr txBox="1"/>
            <p:nvPr/>
          </p:nvSpPr>
          <p:spPr>
            <a:xfrm>
              <a:off x="0" y="-57150"/>
              <a:ext cx="1827562" cy="729744"/>
            </a:xfrm>
            <a:prstGeom prst="rect">
              <a:avLst/>
            </a:prstGeom>
          </p:spPr>
          <p:txBody>
            <a:bodyPr lIns="50800" tIns="50800" rIns="50800" bIns="50800" rtlCol="0" anchor="ctr"/>
            <a:lstStyle/>
            <a:p>
              <a:pPr algn="ctr">
                <a:lnSpc>
                  <a:spcPts val="3219"/>
                </a:lnSpc>
              </a:pPr>
              <a:r>
                <a:rPr lang="en-US" sz="2299" u="sng">
                  <a:solidFill>
                    <a:srgbClr val="FFFFFF"/>
                  </a:solidFill>
                  <a:latin typeface="Poppins"/>
                </a:rPr>
                <a:t>Property Type and Room Analysis</a:t>
              </a:r>
            </a:p>
            <a:p>
              <a:pPr algn="ctr">
                <a:lnSpc>
                  <a:spcPts val="3499"/>
                </a:lnSpc>
              </a:pPr>
              <a:endParaRPr lang="en-US" sz="2299" u="sng">
                <a:solidFill>
                  <a:srgbClr val="FFFFFF"/>
                </a:solidFill>
                <a:latin typeface="Poppins"/>
              </a:endParaRPr>
            </a:p>
            <a:p>
              <a:pPr algn="l">
                <a:lnSpc>
                  <a:spcPts val="3079"/>
                </a:lnSpc>
              </a:pPr>
              <a:r>
                <a:rPr lang="en-US" sz="2199">
                  <a:solidFill>
                    <a:srgbClr val="FFFFFF"/>
                  </a:solidFill>
                  <a:latin typeface="Poppins"/>
                </a:rPr>
                <a:t> - Analyse the distribution of property types and room types. </a:t>
              </a:r>
            </a:p>
            <a:p>
              <a:pPr algn="l">
                <a:lnSpc>
                  <a:spcPts val="2799"/>
                </a:lnSpc>
              </a:pPr>
              <a:r>
                <a:rPr lang="en-US" sz="1999">
                  <a:solidFill>
                    <a:srgbClr val="FFFFFF"/>
                  </a:solidFill>
                  <a:latin typeface="Poppins"/>
                </a:rPr>
                <a:t>- Explore trends in the popularity of specific accommodation setups.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64038" y="0"/>
            <a:ext cx="11023962" cy="10287000"/>
            <a:chOff x="0" y="0"/>
            <a:chExt cx="2903430" cy="2709333"/>
          </a:xfrm>
        </p:grpSpPr>
        <p:sp>
          <p:nvSpPr>
            <p:cNvPr id="3" name="Freeform 3"/>
            <p:cNvSpPr/>
            <p:nvPr/>
          </p:nvSpPr>
          <p:spPr>
            <a:xfrm>
              <a:off x="0" y="0"/>
              <a:ext cx="2903430" cy="2709333"/>
            </a:xfrm>
            <a:custGeom>
              <a:avLst/>
              <a:gdLst/>
              <a:ahLst/>
              <a:cxnLst/>
              <a:rect l="l" t="t" r="r" b="b"/>
              <a:pathLst>
                <a:path w="2903430" h="2709333">
                  <a:moveTo>
                    <a:pt x="0" y="0"/>
                  </a:moveTo>
                  <a:lnTo>
                    <a:pt x="2903430" y="0"/>
                  </a:lnTo>
                  <a:lnTo>
                    <a:pt x="2903430" y="2709333"/>
                  </a:lnTo>
                  <a:lnTo>
                    <a:pt x="0" y="2709333"/>
                  </a:lnTo>
                  <a:close/>
                </a:path>
              </a:pathLst>
            </a:custGeom>
            <a:solidFill>
              <a:srgbClr val="000000"/>
            </a:solidFill>
          </p:spPr>
        </p:sp>
        <p:sp>
          <p:nvSpPr>
            <p:cNvPr id="4" name="TextBox 4"/>
            <p:cNvSpPr txBox="1"/>
            <p:nvPr/>
          </p:nvSpPr>
          <p:spPr>
            <a:xfrm>
              <a:off x="0" y="-57150"/>
              <a:ext cx="2903430" cy="276648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257171"/>
            <a:ext cx="5145177" cy="1543054"/>
            <a:chOff x="0" y="-1"/>
            <a:chExt cx="1355108" cy="406401"/>
          </a:xfrm>
        </p:grpSpPr>
        <p:sp>
          <p:nvSpPr>
            <p:cNvPr id="6" name="Freeform 6"/>
            <p:cNvSpPr/>
            <p:nvPr/>
          </p:nvSpPr>
          <p:spPr>
            <a:xfrm>
              <a:off x="0" y="0"/>
              <a:ext cx="1355108" cy="406400"/>
            </a:xfrm>
            <a:custGeom>
              <a:avLst/>
              <a:gdLst/>
              <a:ahLst/>
              <a:cxnLst/>
              <a:rect l="l" t="t" r="r" b="b"/>
              <a:pathLst>
                <a:path w="1355108" h="406400">
                  <a:moveTo>
                    <a:pt x="0" y="0"/>
                  </a:moveTo>
                  <a:lnTo>
                    <a:pt x="1355108" y="0"/>
                  </a:lnTo>
                  <a:lnTo>
                    <a:pt x="1355108" y="406400"/>
                  </a:lnTo>
                  <a:lnTo>
                    <a:pt x="0" y="406400"/>
                  </a:lnTo>
                  <a:close/>
                </a:path>
              </a:pathLst>
            </a:custGeom>
            <a:solidFill>
              <a:srgbClr val="8D6F22"/>
            </a:solidFill>
          </p:spPr>
        </p:sp>
        <p:sp>
          <p:nvSpPr>
            <p:cNvPr id="7" name="TextBox 7"/>
            <p:cNvSpPr txBox="1"/>
            <p:nvPr/>
          </p:nvSpPr>
          <p:spPr>
            <a:xfrm>
              <a:off x="0" y="-1"/>
              <a:ext cx="1355108" cy="406400"/>
            </a:xfrm>
            <a:prstGeom prst="rect">
              <a:avLst/>
            </a:prstGeom>
          </p:spPr>
          <p:txBody>
            <a:bodyPr lIns="50800" tIns="50800" rIns="50800" bIns="50800" rtlCol="0" anchor="ctr"/>
            <a:lstStyle/>
            <a:p>
              <a:pPr algn="ctr">
                <a:lnSpc>
                  <a:spcPts val="4759"/>
                </a:lnSpc>
              </a:pPr>
              <a:r>
                <a:rPr lang="en-US" sz="3399" dirty="0">
                  <a:solidFill>
                    <a:srgbClr val="FFFFFF"/>
                  </a:solidFill>
                  <a:latin typeface="Poppins"/>
                </a:rPr>
                <a:t>Geographical Insights</a:t>
              </a:r>
            </a:p>
          </p:txBody>
        </p:sp>
      </p:grpSp>
      <p:sp>
        <p:nvSpPr>
          <p:cNvPr id="8" name="Freeform 8"/>
          <p:cNvSpPr/>
          <p:nvPr/>
        </p:nvSpPr>
        <p:spPr>
          <a:xfrm>
            <a:off x="7631430" y="2071126"/>
            <a:ext cx="10289178" cy="6966925"/>
          </a:xfrm>
          <a:custGeom>
            <a:avLst/>
            <a:gdLst/>
            <a:ahLst/>
            <a:cxnLst/>
            <a:rect l="l" t="t" r="r" b="b"/>
            <a:pathLst>
              <a:path w="10289178" h="6966925">
                <a:moveTo>
                  <a:pt x="0" y="0"/>
                </a:moveTo>
                <a:lnTo>
                  <a:pt x="10289178" y="0"/>
                </a:lnTo>
                <a:lnTo>
                  <a:pt x="10289178" y="6966925"/>
                </a:lnTo>
                <a:lnTo>
                  <a:pt x="0" y="6966925"/>
                </a:lnTo>
                <a:lnTo>
                  <a:pt x="0" y="0"/>
                </a:lnTo>
                <a:close/>
              </a:path>
            </a:pathLst>
          </a:custGeom>
          <a:blipFill>
            <a:blip r:embed="rId2"/>
            <a:stretch>
              <a:fillRect l="-4936" r="-1914"/>
            </a:stretch>
          </a:blipFill>
        </p:spPr>
      </p:sp>
      <p:sp>
        <p:nvSpPr>
          <p:cNvPr id="9" name="TextBox 9"/>
          <p:cNvSpPr txBox="1"/>
          <p:nvPr/>
        </p:nvSpPr>
        <p:spPr>
          <a:xfrm>
            <a:off x="384789" y="2310639"/>
            <a:ext cx="6433000" cy="6421224"/>
          </a:xfrm>
          <a:prstGeom prst="rect">
            <a:avLst/>
          </a:prstGeom>
        </p:spPr>
        <p:txBody>
          <a:bodyPr lIns="0" tIns="0" rIns="0" bIns="0" rtlCol="0" anchor="t">
            <a:spAutoFit/>
          </a:bodyPr>
          <a:lstStyle/>
          <a:p>
            <a:pPr algn="ctr">
              <a:lnSpc>
                <a:spcPts val="3652"/>
              </a:lnSpc>
              <a:spcBef>
                <a:spcPct val="0"/>
              </a:spcBef>
            </a:pPr>
            <a:r>
              <a:rPr lang="en-US" sz="2609" dirty="0">
                <a:solidFill>
                  <a:srgbClr val="000000"/>
                </a:solidFill>
                <a:latin typeface="Poppins"/>
              </a:rPr>
              <a:t>The dataset for Geographical Analysis encompasses a total of 958 host locations spread across various continents including Europe, Australia, Asia, Africa, North America, and South America. Additionally, it comprises 23,019 neighborhoods.</a:t>
            </a:r>
          </a:p>
          <a:p>
            <a:pPr algn="ctr">
              <a:lnSpc>
                <a:spcPts val="3652"/>
              </a:lnSpc>
              <a:spcBef>
                <a:spcPct val="0"/>
              </a:spcBef>
            </a:pPr>
            <a:endParaRPr lang="en-US" sz="2609" dirty="0">
              <a:solidFill>
                <a:srgbClr val="000000"/>
              </a:solidFill>
              <a:latin typeface="Poppins"/>
            </a:endParaRPr>
          </a:p>
          <a:p>
            <a:pPr algn="ctr">
              <a:lnSpc>
                <a:spcPts val="3652"/>
              </a:lnSpc>
              <a:spcBef>
                <a:spcPct val="0"/>
              </a:spcBef>
            </a:pPr>
            <a:r>
              <a:rPr lang="en-US" sz="2609" dirty="0">
                <a:solidFill>
                  <a:srgbClr val="000000"/>
                </a:solidFill>
                <a:latin typeface="Poppins"/>
              </a:rPr>
              <a:t>The primary objective of this dataset is to identify the most frequently inhabited locations, with the findings indicating that Europe emerges as the predominant region in terms of host residency.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99437" y="0"/>
            <a:ext cx="10888563" cy="10287000"/>
            <a:chOff x="0" y="0"/>
            <a:chExt cx="2867770" cy="2709333"/>
          </a:xfrm>
        </p:grpSpPr>
        <p:sp>
          <p:nvSpPr>
            <p:cNvPr id="3" name="Freeform 3"/>
            <p:cNvSpPr/>
            <p:nvPr/>
          </p:nvSpPr>
          <p:spPr>
            <a:xfrm>
              <a:off x="0" y="0"/>
              <a:ext cx="2867770" cy="2709333"/>
            </a:xfrm>
            <a:custGeom>
              <a:avLst/>
              <a:gdLst/>
              <a:ahLst/>
              <a:cxnLst/>
              <a:rect l="l" t="t" r="r" b="b"/>
              <a:pathLst>
                <a:path w="2867770" h="2709333">
                  <a:moveTo>
                    <a:pt x="0" y="0"/>
                  </a:moveTo>
                  <a:lnTo>
                    <a:pt x="2867770" y="0"/>
                  </a:lnTo>
                  <a:lnTo>
                    <a:pt x="2867770" y="2709333"/>
                  </a:lnTo>
                  <a:lnTo>
                    <a:pt x="0" y="2709333"/>
                  </a:lnTo>
                  <a:close/>
                </a:path>
              </a:pathLst>
            </a:custGeom>
            <a:solidFill>
              <a:srgbClr val="000000"/>
            </a:solidFill>
          </p:spPr>
        </p:sp>
        <p:sp>
          <p:nvSpPr>
            <p:cNvPr id="4" name="TextBox 4"/>
            <p:cNvSpPr txBox="1"/>
            <p:nvPr/>
          </p:nvSpPr>
          <p:spPr>
            <a:xfrm>
              <a:off x="0" y="-57150"/>
              <a:ext cx="2867770" cy="276648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6353" y="257171"/>
            <a:ext cx="5977105" cy="1543054"/>
            <a:chOff x="0" y="-1"/>
            <a:chExt cx="1574217" cy="406401"/>
          </a:xfrm>
        </p:grpSpPr>
        <p:sp>
          <p:nvSpPr>
            <p:cNvPr id="6" name="Freeform 6"/>
            <p:cNvSpPr/>
            <p:nvPr/>
          </p:nvSpPr>
          <p:spPr>
            <a:xfrm>
              <a:off x="0" y="0"/>
              <a:ext cx="1574217" cy="406400"/>
            </a:xfrm>
            <a:custGeom>
              <a:avLst/>
              <a:gdLst/>
              <a:ahLst/>
              <a:cxnLst/>
              <a:rect l="l" t="t" r="r" b="b"/>
              <a:pathLst>
                <a:path w="1574217" h="406400">
                  <a:moveTo>
                    <a:pt x="0" y="0"/>
                  </a:moveTo>
                  <a:lnTo>
                    <a:pt x="1574217" y="0"/>
                  </a:lnTo>
                  <a:lnTo>
                    <a:pt x="1574217" y="406400"/>
                  </a:lnTo>
                  <a:lnTo>
                    <a:pt x="0" y="406400"/>
                  </a:lnTo>
                  <a:close/>
                </a:path>
              </a:pathLst>
            </a:custGeom>
            <a:solidFill>
              <a:srgbClr val="8D6F22"/>
            </a:solidFill>
          </p:spPr>
        </p:sp>
        <p:sp>
          <p:nvSpPr>
            <p:cNvPr id="7" name="TextBox 7"/>
            <p:cNvSpPr txBox="1"/>
            <p:nvPr/>
          </p:nvSpPr>
          <p:spPr>
            <a:xfrm>
              <a:off x="0" y="-1"/>
              <a:ext cx="1574217" cy="406400"/>
            </a:xfrm>
            <a:prstGeom prst="rect">
              <a:avLst/>
            </a:prstGeom>
          </p:spPr>
          <p:txBody>
            <a:bodyPr lIns="50800" tIns="50800" rIns="50800" bIns="50800" rtlCol="0" anchor="ctr"/>
            <a:lstStyle/>
            <a:p>
              <a:pPr algn="ctr">
                <a:lnSpc>
                  <a:spcPts val="4759"/>
                </a:lnSpc>
              </a:pPr>
              <a:r>
                <a:rPr lang="en-US" sz="3399" dirty="0">
                  <a:solidFill>
                    <a:srgbClr val="FFFFFF"/>
                  </a:solidFill>
                  <a:latin typeface="Poppins"/>
                </a:rPr>
                <a:t> Pricing and Availability Analysis</a:t>
              </a:r>
            </a:p>
          </p:txBody>
        </p:sp>
      </p:grpSp>
      <p:sp>
        <p:nvSpPr>
          <p:cNvPr id="8" name="Freeform 8"/>
          <p:cNvSpPr/>
          <p:nvPr/>
        </p:nvSpPr>
        <p:spPr>
          <a:xfrm>
            <a:off x="7691263" y="2341814"/>
            <a:ext cx="10304910" cy="5603371"/>
          </a:xfrm>
          <a:custGeom>
            <a:avLst/>
            <a:gdLst/>
            <a:ahLst/>
            <a:cxnLst/>
            <a:rect l="l" t="t" r="r" b="b"/>
            <a:pathLst>
              <a:path w="10304910" h="5603371">
                <a:moveTo>
                  <a:pt x="0" y="0"/>
                </a:moveTo>
                <a:lnTo>
                  <a:pt x="10304911" y="0"/>
                </a:lnTo>
                <a:lnTo>
                  <a:pt x="10304911" y="5603372"/>
                </a:lnTo>
                <a:lnTo>
                  <a:pt x="0" y="5603372"/>
                </a:lnTo>
                <a:lnTo>
                  <a:pt x="0" y="0"/>
                </a:lnTo>
                <a:close/>
              </a:path>
            </a:pathLst>
          </a:custGeom>
          <a:blipFill>
            <a:blip r:embed="rId2"/>
            <a:stretch>
              <a:fillRect t="-1902"/>
            </a:stretch>
          </a:blipFill>
        </p:spPr>
      </p:sp>
      <p:sp>
        <p:nvSpPr>
          <p:cNvPr id="9" name="TextBox 9"/>
          <p:cNvSpPr txBox="1"/>
          <p:nvPr/>
        </p:nvSpPr>
        <p:spPr>
          <a:xfrm>
            <a:off x="331970" y="2198043"/>
            <a:ext cx="6625870" cy="7357399"/>
          </a:xfrm>
          <a:prstGeom prst="rect">
            <a:avLst/>
          </a:prstGeom>
        </p:spPr>
        <p:txBody>
          <a:bodyPr lIns="0" tIns="0" rIns="0" bIns="0" rtlCol="0" anchor="t">
            <a:spAutoFit/>
          </a:bodyPr>
          <a:lstStyle/>
          <a:p>
            <a:pPr marL="457200" indent="-457200">
              <a:lnSpc>
                <a:spcPts val="3639"/>
              </a:lnSpc>
              <a:spcBef>
                <a:spcPct val="0"/>
              </a:spcBef>
              <a:buFont typeface="Arial" panose="020B0604020202020204" pitchFamily="34" charset="0"/>
              <a:buChar char="•"/>
            </a:pPr>
            <a:r>
              <a:rPr lang="en-US" sz="2400" dirty="0">
                <a:solidFill>
                  <a:srgbClr val="000000"/>
                </a:solidFill>
                <a:latin typeface="Poppins"/>
              </a:rPr>
              <a:t>Entire home/apt had the highest Count of price at 16,887, surpassing Hotel rooms by 18,874.16%.</a:t>
            </a:r>
          </a:p>
          <a:p>
            <a:pPr marL="457200" indent="-457200">
              <a:lnSpc>
                <a:spcPts val="3639"/>
              </a:lnSpc>
              <a:spcBef>
                <a:spcPct val="0"/>
              </a:spcBef>
              <a:buFont typeface="Arial" panose="020B0604020202020204" pitchFamily="34" charset="0"/>
              <a:buChar char="•"/>
            </a:pPr>
            <a:r>
              <a:rPr lang="en-US" sz="2400" dirty="0">
                <a:solidFill>
                  <a:srgbClr val="000000"/>
                </a:solidFill>
                <a:latin typeface="Poppins"/>
              </a:rPr>
              <a:t>Entire home/apt accounted for 72.84% of Count of price, followed by Private rooms, Shared rooms, and Hotel rooms.</a:t>
            </a:r>
          </a:p>
          <a:p>
            <a:pPr marL="457200" indent="-457200">
              <a:lnSpc>
                <a:spcPts val="3639"/>
              </a:lnSpc>
              <a:spcBef>
                <a:spcPct val="0"/>
              </a:spcBef>
              <a:buFont typeface="Arial" panose="020B0604020202020204" pitchFamily="34" charset="0"/>
              <a:buChar char="•"/>
            </a:pPr>
            <a:r>
              <a:rPr lang="en-US" sz="2400" dirty="0">
                <a:solidFill>
                  <a:srgbClr val="000000"/>
                </a:solidFill>
                <a:latin typeface="Poppins"/>
              </a:rPr>
              <a:t>Count of price ranged from 89 to 16,887 across all room types.</a:t>
            </a:r>
          </a:p>
          <a:p>
            <a:pPr marL="457200" indent="-457200">
              <a:lnSpc>
                <a:spcPts val="3639"/>
              </a:lnSpc>
              <a:spcBef>
                <a:spcPct val="0"/>
              </a:spcBef>
              <a:buFont typeface="Arial" panose="020B0604020202020204" pitchFamily="34" charset="0"/>
              <a:buChar char="•"/>
            </a:pPr>
            <a:r>
              <a:rPr lang="en-US" sz="2400" dirty="0">
                <a:solidFill>
                  <a:srgbClr val="000000"/>
                </a:solidFill>
                <a:latin typeface="Poppins"/>
              </a:rPr>
              <a:t>Entire rental unit had the highest Count of price at 9,862, representing 42.54% of the total.</a:t>
            </a:r>
          </a:p>
          <a:p>
            <a:pPr marL="457200" indent="-457200">
              <a:lnSpc>
                <a:spcPts val="3639"/>
              </a:lnSpc>
              <a:spcBef>
                <a:spcPct val="0"/>
              </a:spcBef>
              <a:buFont typeface="Arial" panose="020B0604020202020204" pitchFamily="34" charset="0"/>
              <a:buChar char="•"/>
            </a:pPr>
            <a:r>
              <a:rPr lang="en-US" sz="2400" dirty="0">
                <a:solidFill>
                  <a:srgbClr val="000000"/>
                </a:solidFill>
                <a:latin typeface="Poppins"/>
              </a:rPr>
              <a:t>2 had the highest Count of price at 8,821, with a 62,907.14% difference from the lowest count.</a:t>
            </a:r>
          </a:p>
          <a:p>
            <a:pPr marL="457200" indent="-457200">
              <a:lnSpc>
                <a:spcPts val="3639"/>
              </a:lnSpc>
              <a:spcBef>
                <a:spcPct val="0"/>
              </a:spcBef>
              <a:buFont typeface="Arial" panose="020B0604020202020204" pitchFamily="34" charset="0"/>
              <a:buChar char="•"/>
            </a:pPr>
            <a:r>
              <a:rPr lang="en-US" sz="2400" dirty="0">
                <a:solidFill>
                  <a:srgbClr val="000000"/>
                </a:solidFill>
                <a:latin typeface="Poppins"/>
              </a:rPr>
              <a:t>Availability was highest on September 5, 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99437" y="0"/>
            <a:ext cx="10888563" cy="10287000"/>
            <a:chOff x="0" y="0"/>
            <a:chExt cx="2867770" cy="2709333"/>
          </a:xfrm>
        </p:grpSpPr>
        <p:sp>
          <p:nvSpPr>
            <p:cNvPr id="3" name="Freeform 3"/>
            <p:cNvSpPr/>
            <p:nvPr/>
          </p:nvSpPr>
          <p:spPr>
            <a:xfrm>
              <a:off x="0" y="0"/>
              <a:ext cx="2867770" cy="2709333"/>
            </a:xfrm>
            <a:custGeom>
              <a:avLst/>
              <a:gdLst/>
              <a:ahLst/>
              <a:cxnLst/>
              <a:rect l="l" t="t" r="r" b="b"/>
              <a:pathLst>
                <a:path w="2867770" h="2709333">
                  <a:moveTo>
                    <a:pt x="0" y="0"/>
                  </a:moveTo>
                  <a:lnTo>
                    <a:pt x="2867770" y="0"/>
                  </a:lnTo>
                  <a:lnTo>
                    <a:pt x="2867770" y="2709333"/>
                  </a:lnTo>
                  <a:lnTo>
                    <a:pt x="0" y="2709333"/>
                  </a:lnTo>
                  <a:close/>
                </a:path>
              </a:pathLst>
            </a:custGeom>
            <a:solidFill>
              <a:srgbClr val="000000"/>
            </a:solidFill>
          </p:spPr>
        </p:sp>
        <p:sp>
          <p:nvSpPr>
            <p:cNvPr id="4" name="TextBox 4"/>
            <p:cNvSpPr txBox="1"/>
            <p:nvPr/>
          </p:nvSpPr>
          <p:spPr>
            <a:xfrm>
              <a:off x="0" y="-57150"/>
              <a:ext cx="2867770" cy="276648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6353" y="494119"/>
            <a:ext cx="5977105" cy="1306106"/>
            <a:chOff x="0" y="-1"/>
            <a:chExt cx="1574217" cy="343995"/>
          </a:xfrm>
        </p:grpSpPr>
        <p:sp>
          <p:nvSpPr>
            <p:cNvPr id="6" name="Freeform 6"/>
            <p:cNvSpPr/>
            <p:nvPr/>
          </p:nvSpPr>
          <p:spPr>
            <a:xfrm>
              <a:off x="0" y="0"/>
              <a:ext cx="1574217" cy="343994"/>
            </a:xfrm>
            <a:custGeom>
              <a:avLst/>
              <a:gdLst/>
              <a:ahLst/>
              <a:cxnLst/>
              <a:rect l="l" t="t" r="r" b="b"/>
              <a:pathLst>
                <a:path w="1574217" h="343994">
                  <a:moveTo>
                    <a:pt x="0" y="0"/>
                  </a:moveTo>
                  <a:lnTo>
                    <a:pt x="1574217" y="0"/>
                  </a:lnTo>
                  <a:lnTo>
                    <a:pt x="1574217" y="343994"/>
                  </a:lnTo>
                  <a:lnTo>
                    <a:pt x="0" y="343994"/>
                  </a:lnTo>
                  <a:close/>
                </a:path>
              </a:pathLst>
            </a:custGeom>
            <a:solidFill>
              <a:srgbClr val="8D6F22"/>
            </a:solidFill>
          </p:spPr>
        </p:sp>
        <p:sp>
          <p:nvSpPr>
            <p:cNvPr id="7" name="TextBox 7"/>
            <p:cNvSpPr txBox="1"/>
            <p:nvPr/>
          </p:nvSpPr>
          <p:spPr>
            <a:xfrm>
              <a:off x="0" y="-1"/>
              <a:ext cx="1574217" cy="343994"/>
            </a:xfrm>
            <a:prstGeom prst="rect">
              <a:avLst/>
            </a:prstGeom>
          </p:spPr>
          <p:txBody>
            <a:bodyPr lIns="50800" tIns="50800" rIns="50800" bIns="50800" rtlCol="0" anchor="ctr"/>
            <a:lstStyle/>
            <a:p>
              <a:pPr algn="ctr">
                <a:lnSpc>
                  <a:spcPts val="4759"/>
                </a:lnSpc>
              </a:pPr>
              <a:r>
                <a:rPr lang="en-US" sz="3399" dirty="0">
                  <a:solidFill>
                    <a:srgbClr val="FFFFFF"/>
                  </a:solidFill>
                  <a:latin typeface="Poppins"/>
                </a:rPr>
                <a:t> Host Performance </a:t>
              </a:r>
            </a:p>
          </p:txBody>
        </p:sp>
      </p:grpSp>
      <p:sp>
        <p:nvSpPr>
          <p:cNvPr id="9" name="TextBox 9"/>
          <p:cNvSpPr txBox="1"/>
          <p:nvPr/>
        </p:nvSpPr>
        <p:spPr>
          <a:xfrm>
            <a:off x="363193" y="2198043"/>
            <a:ext cx="6563423" cy="6895734"/>
          </a:xfrm>
          <a:prstGeom prst="rect">
            <a:avLst/>
          </a:prstGeom>
        </p:spPr>
        <p:txBody>
          <a:bodyPr wrap="square" lIns="0" tIns="0" rIns="0" bIns="0" rtlCol="0" anchor="t">
            <a:spAutoFit/>
          </a:bodyPr>
          <a:lstStyle/>
          <a:p>
            <a:pPr marL="457200" indent="-457200" algn="ctr">
              <a:lnSpc>
                <a:spcPts val="3640"/>
              </a:lnSpc>
              <a:buFont typeface="Arial" panose="020B0604020202020204" pitchFamily="34" charset="0"/>
              <a:buChar char="•"/>
            </a:pPr>
            <a:endParaRPr lang="en-US" sz="2400" dirty="0">
              <a:solidFill>
                <a:srgbClr val="000000"/>
              </a:solidFill>
              <a:latin typeface="Canva Sans"/>
            </a:endParaRPr>
          </a:p>
          <a:p>
            <a:pPr marL="457200" indent="-457200">
              <a:lnSpc>
                <a:spcPts val="3640"/>
              </a:lnSpc>
              <a:buFont typeface="Arial" panose="020B0604020202020204" pitchFamily="34" charset="0"/>
              <a:buChar char="•"/>
            </a:pPr>
            <a:r>
              <a:rPr lang="en-US" sz="2400" dirty="0">
                <a:solidFill>
                  <a:srgbClr val="000000"/>
                </a:solidFill>
                <a:latin typeface="Poppins" panose="00000500000000000000" pitchFamily="2" charset="0"/>
                <a:cs typeface="Poppins" panose="00000500000000000000" pitchFamily="2" charset="0"/>
              </a:rPr>
              <a:t>The dataset indicates a substantial presence of superhosts, totaling 23.19k.</a:t>
            </a:r>
          </a:p>
          <a:p>
            <a:pPr marL="457200" indent="-457200">
              <a:lnSpc>
                <a:spcPts val="3640"/>
              </a:lnSpc>
              <a:buFont typeface="Arial" panose="020B0604020202020204" pitchFamily="34" charset="0"/>
              <a:buChar char="•"/>
            </a:pPr>
            <a:r>
              <a:rPr lang="en-US" sz="2400" dirty="0">
                <a:solidFill>
                  <a:srgbClr val="000000"/>
                </a:solidFill>
                <a:latin typeface="Poppins" panose="00000500000000000000" pitchFamily="2" charset="0"/>
                <a:cs typeface="Poppins" panose="00000500000000000000" pitchFamily="2" charset="0"/>
              </a:rPr>
              <a:t>"t" achieved the highest Average of number_of_reviews at 62.29, followed by "others" at 46.32 and "f" at 19.64.</a:t>
            </a:r>
          </a:p>
          <a:p>
            <a:pPr marL="457200" indent="-457200">
              <a:lnSpc>
                <a:spcPts val="3640"/>
              </a:lnSpc>
              <a:buFont typeface="Arial" panose="020B0604020202020204" pitchFamily="34" charset="0"/>
              <a:buChar char="•"/>
            </a:pPr>
            <a:r>
              <a:rPr lang="en-US" sz="2400" dirty="0">
                <a:solidFill>
                  <a:srgbClr val="000000"/>
                </a:solidFill>
                <a:latin typeface="Poppins" panose="00000500000000000000" pitchFamily="2" charset="0"/>
                <a:cs typeface="Poppins" panose="00000500000000000000" pitchFamily="2" charset="0"/>
              </a:rPr>
              <a:t>"within an hour" accumulated the highest Sum of review_scores_rating at 49,765.70, representing 57.38% of the total.</a:t>
            </a:r>
          </a:p>
          <a:p>
            <a:pPr marL="457200" indent="-457200">
              <a:lnSpc>
                <a:spcPts val="3640"/>
              </a:lnSpc>
              <a:buFont typeface="Arial" panose="020B0604020202020204" pitchFamily="34" charset="0"/>
              <a:buChar char="•"/>
            </a:pPr>
            <a:r>
              <a:rPr lang="en-US" sz="2400" dirty="0">
                <a:solidFill>
                  <a:srgbClr val="000000"/>
                </a:solidFill>
                <a:latin typeface="Poppins" panose="00000500000000000000" pitchFamily="2" charset="0"/>
                <a:cs typeface="Poppins" panose="00000500000000000000" pitchFamily="2" charset="0"/>
              </a:rPr>
              <a:t>['phone', 'work_email'] achieved the highest Average of review_scores_rating at 4.67, with ratings ranging from 0 to 4.67 across all host verifications.</a:t>
            </a:r>
          </a:p>
        </p:txBody>
      </p:sp>
      <p:pic>
        <p:nvPicPr>
          <p:cNvPr id="11" name="Picture 10">
            <a:extLst>
              <a:ext uri="{FF2B5EF4-FFF2-40B4-BE49-F238E27FC236}">
                <a16:creationId xmlns:a16="http://schemas.microsoft.com/office/drawing/2014/main" id="{5AFCF482-F08E-5AFC-BCF5-86581ADCE720}"/>
              </a:ext>
            </a:extLst>
          </p:cNvPr>
          <p:cNvPicPr>
            <a:picLocks noChangeAspect="1"/>
          </p:cNvPicPr>
          <p:nvPr/>
        </p:nvPicPr>
        <p:blipFill>
          <a:blip r:embed="rId3"/>
          <a:stretch>
            <a:fillRect/>
          </a:stretch>
        </p:blipFill>
        <p:spPr>
          <a:xfrm>
            <a:off x="8001000" y="2933700"/>
            <a:ext cx="9683532" cy="51296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99437" y="0"/>
            <a:ext cx="10888563" cy="10287000"/>
            <a:chOff x="0" y="0"/>
            <a:chExt cx="2867770" cy="2709333"/>
          </a:xfrm>
        </p:grpSpPr>
        <p:sp>
          <p:nvSpPr>
            <p:cNvPr id="3" name="Freeform 3"/>
            <p:cNvSpPr/>
            <p:nvPr/>
          </p:nvSpPr>
          <p:spPr>
            <a:xfrm>
              <a:off x="0" y="0"/>
              <a:ext cx="2867770" cy="2709333"/>
            </a:xfrm>
            <a:custGeom>
              <a:avLst/>
              <a:gdLst/>
              <a:ahLst/>
              <a:cxnLst/>
              <a:rect l="l" t="t" r="r" b="b"/>
              <a:pathLst>
                <a:path w="2867770" h="2709333">
                  <a:moveTo>
                    <a:pt x="0" y="0"/>
                  </a:moveTo>
                  <a:lnTo>
                    <a:pt x="2867770" y="0"/>
                  </a:lnTo>
                  <a:lnTo>
                    <a:pt x="2867770" y="2709333"/>
                  </a:lnTo>
                  <a:lnTo>
                    <a:pt x="0" y="2709333"/>
                  </a:lnTo>
                  <a:close/>
                </a:path>
              </a:pathLst>
            </a:custGeom>
            <a:solidFill>
              <a:srgbClr val="000000"/>
            </a:solidFill>
          </p:spPr>
        </p:sp>
        <p:sp>
          <p:nvSpPr>
            <p:cNvPr id="4" name="TextBox 4"/>
            <p:cNvSpPr txBox="1"/>
            <p:nvPr/>
          </p:nvSpPr>
          <p:spPr>
            <a:xfrm>
              <a:off x="0" y="-57150"/>
              <a:ext cx="2867770" cy="276648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6353" y="479270"/>
            <a:ext cx="6140640" cy="1533872"/>
            <a:chOff x="0" y="-3912"/>
            <a:chExt cx="1574217" cy="403983"/>
          </a:xfrm>
        </p:grpSpPr>
        <p:sp>
          <p:nvSpPr>
            <p:cNvPr id="6" name="Freeform 6"/>
            <p:cNvSpPr/>
            <p:nvPr/>
          </p:nvSpPr>
          <p:spPr>
            <a:xfrm>
              <a:off x="0" y="0"/>
              <a:ext cx="1574217" cy="400071"/>
            </a:xfrm>
            <a:custGeom>
              <a:avLst/>
              <a:gdLst/>
              <a:ahLst/>
              <a:cxnLst/>
              <a:rect l="l" t="t" r="r" b="b"/>
              <a:pathLst>
                <a:path w="1574217" h="400071">
                  <a:moveTo>
                    <a:pt x="0" y="0"/>
                  </a:moveTo>
                  <a:lnTo>
                    <a:pt x="1574217" y="0"/>
                  </a:lnTo>
                  <a:lnTo>
                    <a:pt x="1574217" y="400071"/>
                  </a:lnTo>
                  <a:lnTo>
                    <a:pt x="0" y="400071"/>
                  </a:lnTo>
                  <a:close/>
                </a:path>
              </a:pathLst>
            </a:custGeom>
            <a:solidFill>
              <a:srgbClr val="8D6F22"/>
            </a:solidFill>
          </p:spPr>
        </p:sp>
        <p:sp>
          <p:nvSpPr>
            <p:cNvPr id="7" name="TextBox 7"/>
            <p:cNvSpPr txBox="1"/>
            <p:nvPr/>
          </p:nvSpPr>
          <p:spPr>
            <a:xfrm>
              <a:off x="0" y="-3912"/>
              <a:ext cx="1574217" cy="403983"/>
            </a:xfrm>
            <a:prstGeom prst="rect">
              <a:avLst/>
            </a:prstGeom>
          </p:spPr>
          <p:txBody>
            <a:bodyPr lIns="50800" tIns="50800" rIns="50800" bIns="50800" rtlCol="0" anchor="ctr"/>
            <a:lstStyle/>
            <a:p>
              <a:pPr algn="ctr">
                <a:lnSpc>
                  <a:spcPts val="4759"/>
                </a:lnSpc>
              </a:pPr>
              <a:r>
                <a:rPr lang="en-US" sz="3399" dirty="0">
                  <a:solidFill>
                    <a:srgbClr val="FFFFFF"/>
                  </a:solidFill>
                  <a:latin typeface="Poppins"/>
                </a:rPr>
                <a:t>Review Scores and Guest Satisfaction</a:t>
              </a:r>
            </a:p>
          </p:txBody>
        </p:sp>
      </p:grpSp>
      <p:sp>
        <p:nvSpPr>
          <p:cNvPr id="9" name="TextBox 9"/>
          <p:cNvSpPr txBox="1"/>
          <p:nvPr/>
        </p:nvSpPr>
        <p:spPr>
          <a:xfrm>
            <a:off x="407909" y="2027995"/>
            <a:ext cx="6568119" cy="893963"/>
          </a:xfrm>
          <a:prstGeom prst="rect">
            <a:avLst/>
          </a:prstGeom>
        </p:spPr>
        <p:txBody>
          <a:bodyPr wrap="square" lIns="0" tIns="0" rIns="0" bIns="0" rtlCol="0" anchor="t">
            <a:spAutoFit/>
          </a:bodyPr>
          <a:lstStyle/>
          <a:p>
            <a:pPr marL="342900" indent="-342900" algn="ctr">
              <a:lnSpc>
                <a:spcPts val="3640"/>
              </a:lnSpc>
              <a:buFont typeface="Arial" panose="020B0604020202020204" pitchFamily="34" charset="0"/>
              <a:buChar char="•"/>
            </a:pPr>
            <a:endParaRPr lang="en-US" sz="2400" dirty="0">
              <a:solidFill>
                <a:srgbClr val="000000"/>
              </a:solidFill>
              <a:latin typeface="Poppins" panose="00000500000000000000" pitchFamily="2" charset="0"/>
              <a:cs typeface="Poppins" panose="00000500000000000000" pitchFamily="2" charset="0"/>
            </a:endParaRPr>
          </a:p>
          <a:p>
            <a:pPr algn="ctr">
              <a:lnSpc>
                <a:spcPts val="3640"/>
              </a:lnSpc>
            </a:pPr>
            <a:endParaRPr lang="en-US" sz="2600" dirty="0">
              <a:solidFill>
                <a:srgbClr val="000000"/>
              </a:solidFill>
              <a:latin typeface="Canva Sans"/>
            </a:endParaRPr>
          </a:p>
        </p:txBody>
      </p:sp>
      <p:sp>
        <p:nvSpPr>
          <p:cNvPr id="12" name="TextBox 11">
            <a:extLst>
              <a:ext uri="{FF2B5EF4-FFF2-40B4-BE49-F238E27FC236}">
                <a16:creationId xmlns:a16="http://schemas.microsoft.com/office/drawing/2014/main" id="{47654F66-A4A4-174F-A005-36E2EDD79154}"/>
              </a:ext>
            </a:extLst>
          </p:cNvPr>
          <p:cNvSpPr txBox="1"/>
          <p:nvPr/>
        </p:nvSpPr>
        <p:spPr>
          <a:xfrm>
            <a:off x="586943" y="2757552"/>
            <a:ext cx="6210050" cy="5262979"/>
          </a:xfrm>
          <a:prstGeom prst="rect">
            <a:avLst/>
          </a:prstGeom>
          <a:noFill/>
        </p:spPr>
        <p:txBody>
          <a:bodyPr wrap="square">
            <a:spAutoFit/>
          </a:bodyPr>
          <a:lstStyle/>
          <a:p>
            <a:pPr marL="285750" indent="-285750">
              <a:buFont typeface="Arial" panose="020B0604020202020204" pitchFamily="34" charset="0"/>
              <a:buChar char="•"/>
            </a:pPr>
            <a:r>
              <a:rPr lang="en-IN" sz="2400" dirty="0">
                <a:latin typeface="Poppins" panose="00000500000000000000" pitchFamily="2" charset="0"/>
                <a:cs typeface="Poppins" panose="00000500000000000000" pitchFamily="2" charset="0"/>
              </a:rPr>
              <a:t>"4.99" had the highest Average of review_scores_rating at 4.96, exceeding the lowest rating by 9,133.98%.</a:t>
            </a:r>
          </a:p>
          <a:p>
            <a:pPr marL="285750" indent="-285750">
              <a:buFont typeface="Arial" panose="020B0604020202020204" pitchFamily="34" charset="0"/>
              <a:buChar char="•"/>
            </a:pPr>
            <a:r>
              <a:rPr lang="en-IN" sz="2400" dirty="0">
                <a:latin typeface="Poppins" panose="00000500000000000000" pitchFamily="2" charset="0"/>
                <a:cs typeface="Poppins" panose="00000500000000000000" pitchFamily="2" charset="0"/>
              </a:rPr>
              <a:t>"f" led with the highest Sum of review_scores_rating at 58,134.81, accounting for 67.03% of the total.</a:t>
            </a:r>
          </a:p>
          <a:p>
            <a:pPr marL="285750" indent="-285750">
              <a:buFont typeface="Arial" panose="020B0604020202020204" pitchFamily="34" charset="0"/>
              <a:buChar char="•"/>
            </a:pPr>
            <a:r>
              <a:rPr lang="en-IN" sz="2400" dirty="0">
                <a:latin typeface="Poppins" panose="00000500000000000000" pitchFamily="2" charset="0"/>
                <a:cs typeface="Poppins" panose="00000500000000000000" pitchFamily="2" charset="0"/>
              </a:rPr>
              <a:t>"Private room" achieved the highest Average of review_scores_checkin at 4.79, 5.13% higher than "Hotel room."</a:t>
            </a:r>
          </a:p>
          <a:p>
            <a:pPr marL="285750" indent="-285750">
              <a:buFont typeface="Arial" panose="020B0604020202020204" pitchFamily="34" charset="0"/>
              <a:buChar char="•"/>
            </a:pPr>
            <a:r>
              <a:rPr lang="en-IN" sz="2400" dirty="0">
                <a:latin typeface="Poppins" panose="00000500000000000000" pitchFamily="2" charset="0"/>
                <a:cs typeface="Poppins" panose="00000500000000000000" pitchFamily="2" charset="0"/>
              </a:rPr>
              <a:t>Across all room types, ratings for review_scores_checkin ranged from 4.56 to 4.79.</a:t>
            </a:r>
          </a:p>
        </p:txBody>
      </p:sp>
      <p:pic>
        <p:nvPicPr>
          <p:cNvPr id="14" name="Picture 13">
            <a:extLst>
              <a:ext uri="{FF2B5EF4-FFF2-40B4-BE49-F238E27FC236}">
                <a16:creationId xmlns:a16="http://schemas.microsoft.com/office/drawing/2014/main" id="{A83B10EB-EE12-6603-E495-1896ABDA7798}"/>
              </a:ext>
            </a:extLst>
          </p:cNvPr>
          <p:cNvPicPr>
            <a:picLocks noChangeAspect="1"/>
          </p:cNvPicPr>
          <p:nvPr/>
        </p:nvPicPr>
        <p:blipFill>
          <a:blip r:embed="rId2"/>
          <a:stretch>
            <a:fillRect/>
          </a:stretch>
        </p:blipFill>
        <p:spPr>
          <a:xfrm>
            <a:off x="7742007" y="2400300"/>
            <a:ext cx="10257650" cy="58641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TotalTime>
  <Words>1000</Words>
  <Application>Microsoft Office PowerPoint</Application>
  <PresentationFormat>Custom</PresentationFormat>
  <Paragraphs>89</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Poppins</vt:lpstr>
      <vt:lpstr>Canva Sans</vt:lpstr>
      <vt:lpstr>The Seasons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dc:title>
  <cp:lastModifiedBy>deepanshu joshi</cp:lastModifiedBy>
  <cp:revision>2</cp:revision>
  <dcterms:created xsi:type="dcterms:W3CDTF">2006-08-16T00:00:00Z</dcterms:created>
  <dcterms:modified xsi:type="dcterms:W3CDTF">2024-05-17T10:12:55Z</dcterms:modified>
  <dc:identifier>DAGFXgt0w-4</dc:identifier>
</cp:coreProperties>
</file>